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68" r:id="rId3"/>
    <p:sldId id="257" r:id="rId4"/>
    <p:sldId id="267" r:id="rId5"/>
    <p:sldId id="266" r:id="rId6"/>
    <p:sldId id="269" r:id="rId7"/>
    <p:sldId id="270" r:id="rId8"/>
    <p:sldId id="263" r:id="rId9"/>
    <p:sldId id="271" r:id="rId10"/>
    <p:sldId id="272" r:id="rId11"/>
    <p:sldId id="261" r:id="rId12"/>
    <p:sldId id="273" r:id="rId13"/>
    <p:sldId id="318" r:id="rId14"/>
    <p:sldId id="319" r:id="rId15"/>
    <p:sldId id="320" r:id="rId16"/>
    <p:sldId id="321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0" r:id="rId35"/>
    <p:sldId id="293" r:id="rId36"/>
    <p:sldId id="294" r:id="rId37"/>
    <p:sldId id="276" r:id="rId38"/>
    <p:sldId id="295" r:id="rId39"/>
    <p:sldId id="296" r:id="rId40"/>
    <p:sldId id="297" r:id="rId41"/>
    <p:sldId id="299" r:id="rId42"/>
    <p:sldId id="301" r:id="rId43"/>
    <p:sldId id="300" r:id="rId44"/>
    <p:sldId id="298" r:id="rId45"/>
    <p:sldId id="302" r:id="rId46"/>
    <p:sldId id="303" r:id="rId47"/>
    <p:sldId id="304" r:id="rId48"/>
    <p:sldId id="310" r:id="rId49"/>
    <p:sldId id="311" r:id="rId50"/>
    <p:sldId id="312" r:id="rId51"/>
    <p:sldId id="313" r:id="rId52"/>
    <p:sldId id="305" r:id="rId53"/>
    <p:sldId id="309" r:id="rId54"/>
    <p:sldId id="314" r:id="rId55"/>
    <p:sldId id="308" r:id="rId56"/>
    <p:sldId id="307" r:id="rId57"/>
    <p:sldId id="306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8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D7732-BD85-4A01-BD4C-C9E8F7650200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3E920-E8C4-4448-85A5-4A8CF0B17E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080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3E920-E8C4-4448-85A5-4A8CF0B17E4F}" type="slidenum">
              <a:rPr lang="es-CO" smtClean="0"/>
              <a:t>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83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89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7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472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90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2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220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065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795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435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3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0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425A-12D6-4CEE-B583-425C763746BD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9C5B1-B769-44D4-99FA-EFF95772A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2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0.png"/><Relationship Id="rId7" Type="http://schemas.openxmlformats.org/officeDocument/2006/relationships/image" Target="../media/image159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INTEGRALES DOBLES SOBRE REGIONES RECTANGULARES</a:t>
            </a:r>
            <a:endParaRPr lang="es-C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9" y="476672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El Volumen del solido es aproximadamente igual, a la suma de los volúmenes de todas las columnas construidas sobre la región rectangular</a:t>
            </a:r>
            <a:endParaRPr lang="es-C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339752" y="2060848"/>
                <a:ext cx="3453831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𝑉</m:t>
                      </m:r>
                      <m:r>
                        <a:rPr lang="es-CO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s-CO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O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O" sz="24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CO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O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CO" sz="2400" b="0" i="1" smtClean="0"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060848"/>
                <a:ext cx="3453831" cy="11423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899592" y="4005064"/>
                <a:ext cx="7704856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800" dirty="0" smtClean="0"/>
                  <a:t>Si el numero de subdivisiones tiende al infinito, entonces </a:t>
                </a:r>
                <a14:m>
                  <m:oMath xmlns:m="http://schemas.openxmlformats.org/officeDocument/2006/math">
                    <m:r>
                      <a:rPr lang="es-CO" sz="28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s-CO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s-CO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O" sz="28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s-CO" sz="2800" b="0" i="1" smtClean="0">
                        <a:latin typeface="Cambria Math"/>
                        <a:ea typeface="Cambria Math"/>
                      </a:rPr>
                      <m:t>0 ; ∆</m:t>
                    </m:r>
                    <m:sSub>
                      <m:sSubPr>
                        <m:ctrlPr>
                          <a:rPr lang="es-CO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s-CO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s-CO" sz="28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s-CO" sz="2800" dirty="0" smtClean="0"/>
                  <a:t> con lo que </a:t>
                </a:r>
                <a14:m>
                  <m:oMath xmlns:m="http://schemas.openxmlformats.org/officeDocument/2006/math">
                    <m:r>
                      <a:rPr lang="es-CO" sz="28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s-CO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s-CO" sz="2800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s-CO" sz="28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s-CO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05064"/>
                <a:ext cx="7704856" cy="988797"/>
              </a:xfrm>
              <a:prstGeom prst="rect">
                <a:avLst/>
              </a:prstGeom>
              <a:blipFill rotWithShape="1">
                <a:blip r:embed="rId3"/>
                <a:stretch>
                  <a:fillRect l="-1663" t="-5556" b="-1358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4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18 CuadroTexto"/>
              <p:cNvSpPr txBox="1"/>
              <p:nvPr/>
            </p:nvSpPr>
            <p:spPr>
              <a:xfrm>
                <a:off x="1547664" y="476672"/>
                <a:ext cx="4960076" cy="13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𝑉</m:t>
                      </m:r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s-CO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O" sz="2800" b="0" i="0" smtClean="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CO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O" sz="28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CO" sz="2800" b="0" i="1" smtClean="0"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s-CO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CO" sz="28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CO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s-CO" sz="2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s-CO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O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O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CO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CO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s-CO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O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CO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CO" sz="2800" b="0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s-CO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CO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s-CO" sz="2800" dirty="0"/>
              </a:p>
            </p:txBody>
          </p:sp>
        </mc:Choice>
        <mc:Fallback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76672"/>
                <a:ext cx="4960076" cy="13173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907009" y="2272209"/>
            <a:ext cx="638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/>
              <a:t>El limite anterior denota la integral doble definida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888559" y="3573016"/>
                <a:ext cx="4422301" cy="1209370"/>
              </a:xfrm>
              <a:prstGeom prst="rect">
                <a:avLst/>
              </a:prstGeom>
              <a:noFill/>
              <a:ln cmpd="dbl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0" i="1" smtClean="0">
                          <a:latin typeface="Cambria Math"/>
                        </a:rPr>
                        <m:t>𝑉</m:t>
                      </m:r>
                      <m:r>
                        <a:rPr lang="es-CO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trlPr>
                            <a:rPr lang="es-CO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3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559" y="3573016"/>
                <a:ext cx="4422301" cy="1209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548680"/>
            <a:ext cx="676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Se debe tener cuidado con a ubicación de los limites de integración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979712" y="1700808"/>
                <a:ext cx="4422301" cy="1209370"/>
              </a:xfrm>
              <a:prstGeom prst="rect">
                <a:avLst/>
              </a:prstGeom>
              <a:noFill/>
              <a:ln cmpd="dbl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0" i="1" smtClean="0">
                          <a:latin typeface="Cambria Math"/>
                        </a:rPr>
                        <m:t>𝑉</m:t>
                      </m:r>
                      <m:r>
                        <a:rPr lang="es-CO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trlPr>
                            <a:rPr lang="es-CO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𝑑𝑦𝑑</m:t>
                              </m:r>
                              <m:r>
                                <a:rPr lang="es-CO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700808"/>
                <a:ext cx="4422301" cy="12093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echa abajo 1"/>
          <p:cNvSpPr/>
          <p:nvPr/>
        </p:nvSpPr>
        <p:spPr>
          <a:xfrm>
            <a:off x="3059832" y="2910178"/>
            <a:ext cx="360040" cy="950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 abajo 6"/>
          <p:cNvSpPr/>
          <p:nvPr/>
        </p:nvSpPr>
        <p:spPr>
          <a:xfrm>
            <a:off x="6041973" y="2927238"/>
            <a:ext cx="360040" cy="950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3419872" y="3607136"/>
            <a:ext cx="2622101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DE LA VARIABLE MAS EXTERNA</a:t>
            </a:r>
            <a:endParaRPr lang="es-C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1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548680"/>
            <a:ext cx="676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Se debe tener cuidado con a ubicación de los limites de integración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141117" y="1916832"/>
                <a:ext cx="4422301" cy="1209370"/>
              </a:xfrm>
              <a:prstGeom prst="rect">
                <a:avLst/>
              </a:prstGeom>
              <a:noFill/>
              <a:ln cmpd="dbl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0" i="1" smtClean="0">
                          <a:latin typeface="Cambria Math"/>
                        </a:rPr>
                        <m:t>𝑉</m:t>
                      </m:r>
                      <m:r>
                        <a:rPr lang="es-CO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trlPr>
                            <a:rPr lang="es-CO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3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3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s-CO" sz="3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sup>
                            <m:e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s-CO" sz="3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117" y="1916832"/>
                <a:ext cx="4422301" cy="12093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 abajo 4"/>
          <p:cNvSpPr/>
          <p:nvPr/>
        </p:nvSpPr>
        <p:spPr>
          <a:xfrm>
            <a:off x="3707904" y="3126202"/>
            <a:ext cx="360040" cy="950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 abajo 6"/>
          <p:cNvSpPr/>
          <p:nvPr/>
        </p:nvSpPr>
        <p:spPr>
          <a:xfrm>
            <a:off x="5454711" y="3126202"/>
            <a:ext cx="360040" cy="950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3419872" y="4077072"/>
            <a:ext cx="2622101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DE LA VARIABLE MAS INTERNA</a:t>
            </a:r>
            <a:endParaRPr lang="es-C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7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827584" y="1196752"/>
                <a:ext cx="777686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s-CO" sz="2400" dirty="0" smtClean="0"/>
                  <a:t>Plantear la integral de </a:t>
                </a:r>
                <a14:m>
                  <m:oMath xmlns:m="http://schemas.openxmlformats.org/officeDocument/2006/math">
                    <m:r>
                      <a:rPr lang="es-CO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CO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s-CO" sz="2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C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s-CO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CO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CO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CO" sz="2400" dirty="0" smtClean="0"/>
                  <a:t>  sobre la región rectangular definida por </a:t>
                </a:r>
                <a:endParaRPr lang="es-CO" sz="24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s-CO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CO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C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O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CO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s-C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s-C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s-C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   , −1≤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s-CO" sz="2400" dirty="0" smtClean="0"/>
                  <a:t> </a:t>
                </a:r>
                <a:endParaRPr lang="es-CO" sz="2400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96752"/>
                <a:ext cx="7776864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255" r="-117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0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5456"/>
            <a:ext cx="10496550" cy="866775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907704" y="332656"/>
            <a:ext cx="0" cy="576064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5724128" y="188640"/>
            <a:ext cx="0" cy="576064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755576" y="5085184"/>
            <a:ext cx="6840760" cy="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611560" y="2204864"/>
            <a:ext cx="6840760" cy="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907704" y="2204864"/>
            <a:ext cx="381642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integración</a:t>
            </a:r>
            <a:endParaRPr lang="es-CO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4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/>
              <p:cNvSpPr/>
              <p:nvPr/>
            </p:nvSpPr>
            <p:spPr>
              <a:xfrm>
                <a:off x="899592" y="1889996"/>
                <a:ext cx="3006208" cy="93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24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2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s-CO" sz="24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s-CO" sz="24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2400" i="1">
                                  <a:latin typeface="Cambria Math"/>
                                  <a:ea typeface="Cambria Math"/>
                                </a:rPr>
                                <m:t>𝑑𝑦𝑑</m:t>
                              </m:r>
                              <m:r>
                                <a:rPr lang="es-CO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nary>
                        </m:e>
                      </m:nary>
                      <m:r>
                        <a:rPr lang="es-CO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s-CO" sz="2400" dirty="0"/>
              </a:p>
            </p:txBody>
          </p:sp>
        </mc:Choice>
        <mc:Fallback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89996"/>
                <a:ext cx="3006208" cy="9300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3908179" y="1899614"/>
                <a:ext cx="3627788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s-C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s-C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s-CO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CO" sz="2400" i="1">
                                  <a:latin typeface="Cambria Math"/>
                                  <a:ea typeface="Cambria Math"/>
                                </a:rPr>
                                <m:t>𝑑𝑦𝑑</m:t>
                              </m:r>
                              <m:r>
                                <a:rPr lang="es-CO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400" dirty="0"/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79" y="1899614"/>
                <a:ext cx="3627788" cy="9204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548680"/>
            <a:ext cx="676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Cuando se evalúa una integral doble, evaluamos primero la integral mas interna, es decir cuando la variable de integración es y.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624463" y="2060848"/>
                <a:ext cx="4968604" cy="1224502"/>
              </a:xfrm>
              <a:prstGeom prst="rect">
                <a:avLst/>
              </a:prstGeom>
              <a:noFill/>
              <a:ln cmpd="dbl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0" i="1" smtClean="0">
                          <a:latin typeface="Cambria Math"/>
                        </a:rPr>
                        <m:t>𝑉</m:t>
                      </m:r>
                      <m:r>
                        <a:rPr lang="es-CO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trlPr>
                            <a:rPr lang="es-CO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s-CO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s-CO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CO" sz="3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s-CO" sz="3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sup>
                                <m:e>
                                  <m:r>
                                    <a:rPr lang="es-CO" sz="3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s-CO" sz="3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3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s-CO" sz="3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s-CO" sz="3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  <m:r>
                                    <a:rPr lang="es-CO" sz="3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𝒅𝒚</m:t>
                                  </m:r>
                                </m:e>
                              </m:nary>
                            </m:e>
                          </m:d>
                          <m:r>
                            <a:rPr lang="es-CO" sz="3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63" y="2060848"/>
                <a:ext cx="4968604" cy="12245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986943" y="3717032"/>
                <a:ext cx="67613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400" dirty="0" smtClean="0"/>
                  <a:t>Al evaluar la integral con respecto a </a:t>
                </a:r>
                <a14:m>
                  <m:oMath xmlns:m="http://schemas.openxmlformats.org/officeDocument/2006/math">
                    <m:r>
                      <a:rPr lang="es-CO" sz="24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s-CO" sz="2400" dirty="0" smtClean="0"/>
                  <a:t>, se considera a </a:t>
                </a:r>
                <a14:m>
                  <m:oMath xmlns:m="http://schemas.openxmlformats.org/officeDocument/2006/math">
                    <m:r>
                      <a:rPr lang="es-CO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s-CO" sz="2400" dirty="0" smtClean="0"/>
                  <a:t> como una constante</a:t>
                </a:r>
                <a:endParaRPr lang="es-CO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43" y="3717032"/>
                <a:ext cx="676133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82" t="-5882" r="-1984" b="-1617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996039" y="5013176"/>
                <a:ext cx="67613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400" dirty="0" smtClean="0"/>
                  <a:t>Luego, el resultado obtenido en la primera integral , lo integramos con respecto a la variable </a:t>
                </a:r>
                <a14:m>
                  <m:oMath xmlns:m="http://schemas.openxmlformats.org/officeDocument/2006/math">
                    <m:r>
                      <a:rPr lang="es-CO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s-CO" sz="2400" dirty="0" smtClean="0"/>
                  <a:t>.</a:t>
                </a:r>
                <a:endParaRPr lang="es-CO" sz="24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39" y="5013176"/>
                <a:ext cx="6761336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5839" r="-991" b="-1532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76672"/>
            <a:ext cx="7652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En las integrales de varias variables , se cumple que</a:t>
            </a:r>
            <a:endParaRPr lang="es-C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65894" y="1916832"/>
                <a:ext cx="8687378" cy="1224502"/>
              </a:xfrm>
              <a:prstGeom prst="rect">
                <a:avLst/>
              </a:prstGeom>
              <a:noFill/>
              <a:ln cmpd="dbl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s-CO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s-CO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CO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s-CO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sup>
                                <m:e>
                                  <m:r>
                                    <a:rPr lang="es-CO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s-CO" sz="3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3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s-CO" sz="3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s-CO" sz="3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  <m:r>
                                    <a:rPr lang="es-CO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𝒅𝒚</m:t>
                                  </m:r>
                                </m:e>
                              </m:nary>
                            </m:e>
                          </m:d>
                          <m: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trlP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s-CO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s-CO" sz="32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s-CO" sz="32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es-CO" sz="32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sup>
                                <m:e>
                                  <m:r>
                                    <a:rPr lang="es-CO" sz="32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s-CO" sz="3200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3200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s-CO" sz="3200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s-CO" sz="3200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  <m:r>
                                    <a:rPr lang="es-CO" sz="32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𝒅𝒙</m:t>
                                  </m:r>
                                </m:e>
                              </m:nary>
                            </m:e>
                          </m:d>
                          <m:r>
                            <a:rPr lang="es-CO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s-CO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94" y="1916832"/>
                <a:ext cx="8687378" cy="12245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cmpd="dbl"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Llamada de flecha hacia arriba"/>
          <p:cNvSpPr/>
          <p:nvPr/>
        </p:nvSpPr>
        <p:spPr>
          <a:xfrm>
            <a:off x="2267744" y="3438128"/>
            <a:ext cx="4896544" cy="1800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rgbClr val="FF0000"/>
                </a:solidFill>
              </a:rPr>
              <a:t>TEOREMA DE FUBINI</a:t>
            </a:r>
            <a:endParaRPr lang="es-CO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Las integrales dobles, cumplen las mismas propiedades que las integrales definidas en una sola variable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584564" y="1700808"/>
                <a:ext cx="6503896" cy="93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1)  </m:t>
                      </m:r>
                      <m:nary>
                        <m:nary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𝑲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24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r>
                        <a:rPr lang="es-CO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𝑲</m:t>
                      </m:r>
                      <m:nary>
                        <m:nary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24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64" y="1700808"/>
                <a:ext cx="6503896" cy="9300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584564" y="3068960"/>
                <a:ext cx="8086637" cy="790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latin typeface="Cambria Math"/>
                        </a:rPr>
                        <m:t>2)  </m:t>
                      </m:r>
                      <m:nary>
                        <m:naryPr>
                          <m:ctrlPr>
                            <a:rPr lang="es-C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0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2000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s-CO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CO" sz="20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s-CO" sz="2000" b="0" i="1" smtClean="0">
                                  <a:latin typeface="Cambria Math"/>
                                </a:rPr>
                                <m:t>)(</m:t>
                              </m:r>
                              <m:r>
                                <a:rPr lang="es-CO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CO" sz="20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s-CO" sz="20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  <m:r>
                        <a:rPr lang="es-CO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0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0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000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2000" i="1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20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CO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2000" i="1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  <m:r>
                        <a:rPr lang="es-CO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s-C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0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2000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2000" b="0" i="1" smtClean="0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C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CO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20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0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64" y="3068960"/>
                <a:ext cx="8086637" cy="7904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611560" y="4509120"/>
                <a:ext cx="8113375" cy="166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arenR" startAt="3"/>
                </a:pPr>
                <a14:m>
                  <m:oMath xmlns:m="http://schemas.openxmlformats.org/officeDocument/2006/math">
                    <m:r>
                      <a:rPr lang="es-CO" sz="2400" b="0" i="1" smtClean="0">
                        <a:latin typeface="Cambria Math"/>
                      </a:rPr>
                      <m:t>𝑆𝑖</m:t>
                    </m:r>
                    <m:r>
                      <a:rPr lang="es-CO" sz="2400" b="0" i="1" smtClean="0">
                        <a:latin typeface="Cambria Math"/>
                      </a:rPr>
                      <m:t> </m:t>
                    </m:r>
                    <m:r>
                      <a:rPr lang="es-CO" sz="2400" b="0" i="1" smtClean="0">
                        <a:latin typeface="Cambria Math"/>
                      </a:rPr>
                      <m:t>𝑠𝑒</m:t>
                    </m:r>
                    <m:r>
                      <a:rPr lang="es-CO" sz="2400" b="0" i="1" smtClean="0">
                        <a:latin typeface="Cambria Math"/>
                      </a:rPr>
                      <m:t> </m:t>
                    </m:r>
                    <m:r>
                      <a:rPr lang="es-CO" sz="2400" b="0" i="1" smtClean="0">
                        <a:latin typeface="Cambria Math"/>
                      </a:rPr>
                      <m:t>𝑐𝑢𝑚𝑝𝑙𝑒</m:t>
                    </m:r>
                    <m:r>
                      <a:rPr lang="es-CO" sz="2400" b="0" i="1" smtClean="0">
                        <a:latin typeface="Cambria Math"/>
                      </a:rPr>
                      <m:t> </m:t>
                    </m:r>
                    <m:r>
                      <a:rPr lang="es-CO" sz="2400" b="0" i="1" smtClean="0">
                        <a:latin typeface="Cambria Math"/>
                      </a:rPr>
                      <m:t>𝑞𝑢𝑒</m:t>
                    </m:r>
                  </m:oMath>
                </a14:m>
                <a:r>
                  <a:rPr lang="es-CO" sz="2400" dirty="0" smtClean="0"/>
                  <a:t> </a:t>
                </a:r>
                <a14:m>
                  <m:oMath xmlns:m="http://schemas.openxmlformats.org/officeDocument/2006/math">
                    <m:r>
                      <a:rPr lang="es-CO" sz="2400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CO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sz="24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s-CO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s-CO" sz="2400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s-CO" sz="2400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s-CO" sz="2400" b="0" i="1" dirty="0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s-CO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CO" sz="24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s-CO" sz="24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s-CO" sz="2400" b="0" i="1" dirty="0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s-CO" sz="2400" b="0" i="1" dirty="0" smtClean="0">
                        <a:latin typeface="Cambria Math"/>
                        <a:ea typeface="Cambria Math"/>
                      </a:rPr>
                      <m:t>  ∀ </m:t>
                    </m:r>
                    <m:d>
                      <m:dPr>
                        <m:ctrlPr>
                          <a:rPr lang="es-CO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CO" sz="24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s-CO" sz="24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s-CO" sz="2400" b="0" i="1" dirty="0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s-CO" sz="24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s-CO" sz="2400" b="0" i="1" dirty="0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s-CO" sz="2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CO" sz="2400" dirty="0" smtClean="0"/>
                  <a:t>entonces</a:t>
                </a:r>
              </a:p>
              <a:p>
                <a:pPr marL="457200" indent="-457200">
                  <a:buAutoNum type="arabicParenR" startAt="3"/>
                </a:pPr>
                <a:endParaRPr lang="es-CO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2400" i="1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2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CO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2400" i="1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  <m:r>
                        <a:rPr lang="es-CO" sz="2400" i="1">
                          <a:latin typeface="Cambria Math"/>
                          <a:ea typeface="Cambria Math"/>
                        </a:rPr>
                        <m:t>≤</m:t>
                      </m:r>
                      <m:nary>
                        <m:nary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2400" i="1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24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CO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2400" i="1">
                                  <a:latin typeface="Cambria Math"/>
                                </a:rPr>
                                <m:t>𝑑𝑦𝑑𝑥</m:t>
                              </m:r>
                              <m:r>
                                <a:rPr lang="es-CO" sz="24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09120"/>
                <a:ext cx="8113375" cy="1668727"/>
              </a:xfrm>
              <a:prstGeom prst="rect">
                <a:avLst/>
              </a:prstGeom>
              <a:blipFill rotWithShape="1">
                <a:blip r:embed="rId4"/>
                <a:stretch>
                  <a:fillRect l="-1052" t="-2930" r="-22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0" y="188640"/>
                <a:ext cx="91439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CO" sz="2400" dirty="0" smtClean="0"/>
                  <a:t>Sea la superficie  </a:t>
                </a:r>
                <a14:m>
                  <m:oMath xmlns:m="http://schemas.openxmlformats.org/officeDocument/2006/math">
                    <m:r>
                      <a:rPr lang="es-CO" sz="2400" b="0" i="1" smtClean="0">
                        <a:latin typeface="Cambria Math"/>
                      </a:rPr>
                      <m:t>𝑧</m:t>
                    </m:r>
                    <m:r>
                      <a:rPr lang="es-CO" sz="2400" b="0" i="1" smtClean="0">
                        <a:latin typeface="Cambria Math"/>
                      </a:rPr>
                      <m:t>=</m:t>
                    </m:r>
                    <m:r>
                      <a:rPr lang="es-CO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C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sz="2400" b="0" i="1" smtClean="0">
                            <a:latin typeface="Cambria Math"/>
                          </a:rPr>
                          <m:t>𝑥</m:t>
                        </m:r>
                        <m:r>
                          <a:rPr lang="es-CO" sz="2400" b="0" i="1" smtClean="0">
                            <a:latin typeface="Cambria Math"/>
                          </a:rPr>
                          <m:t>,</m:t>
                        </m:r>
                        <m:r>
                          <a:rPr lang="es-CO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s-CO" sz="2400" dirty="0" smtClean="0"/>
                  <a:t> continua sobre una región rectangular </a:t>
                </a:r>
                <a14:m>
                  <m:oMath xmlns:m="http://schemas.openxmlformats.org/officeDocument/2006/math">
                    <m:r>
                      <a:rPr lang="es-CO" sz="24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s-CO" sz="2400" dirty="0" smtClean="0"/>
                  <a:t> de su dominio definida por </a:t>
                </a:r>
                <a14:m>
                  <m:oMath xmlns:m="http://schemas.openxmlformats.org/officeDocument/2006/math">
                    <m:r>
                      <a:rPr lang="es-CO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O" sz="2000" b="0" i="0" smtClean="0">
                        <a:latin typeface="Cambria Math"/>
                      </a:rPr>
                      <m:t>D</m:t>
                    </m:r>
                    <m:r>
                      <a:rPr lang="es-CO" sz="2000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s-C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CO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O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s-CO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O" sz="20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s-CO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 /  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 ≤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 ≤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  ;  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 ≤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 ≤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s-CO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  <m:r>
                      <a:rPr lang="es-CO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es-CO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s-CO" sz="2400" dirty="0" smtClean="0"/>
                  <a:t>con  </a:t>
                </a: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0"/>
                <a:ext cx="9143999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000" b="-381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9 Grupo"/>
          <p:cNvGrpSpPr/>
          <p:nvPr/>
        </p:nvGrpSpPr>
        <p:grpSpPr>
          <a:xfrm>
            <a:off x="721417" y="1949618"/>
            <a:ext cx="6100238" cy="4845132"/>
            <a:chOff x="1220592" y="2037486"/>
            <a:chExt cx="6100238" cy="4845132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7" t="28932" r="51917" b="30245"/>
            <a:stretch/>
          </p:blipFill>
          <p:spPr bwMode="auto">
            <a:xfrm>
              <a:off x="1220592" y="2037486"/>
              <a:ext cx="6100238" cy="4845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CuadroTexto"/>
                <p:cNvSpPr txBox="1"/>
                <p:nvPr/>
              </p:nvSpPr>
              <p:spPr>
                <a:xfrm>
                  <a:off x="1868664" y="5559338"/>
                  <a:ext cx="4010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4" name="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664" y="5559338"/>
                  <a:ext cx="40107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4 CuadroTexto"/>
                <p:cNvSpPr txBox="1"/>
                <p:nvPr/>
              </p:nvSpPr>
              <p:spPr>
                <a:xfrm>
                  <a:off x="4270711" y="6239070"/>
                  <a:ext cx="4010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5" name="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0711" y="6239070"/>
                  <a:ext cx="40107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5 CuadroTexto"/>
                <p:cNvSpPr txBox="1"/>
                <p:nvPr/>
              </p:nvSpPr>
              <p:spPr>
                <a:xfrm>
                  <a:off x="1897518" y="5159228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6" name="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7518" y="5159228"/>
                  <a:ext cx="37221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6 CuadroTexto"/>
                <p:cNvSpPr txBox="1"/>
                <p:nvPr/>
              </p:nvSpPr>
              <p:spPr>
                <a:xfrm>
                  <a:off x="3946145" y="4253457"/>
                  <a:ext cx="407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7" name="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145" y="4253457"/>
                  <a:ext cx="40748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7 CuadroTexto"/>
                <p:cNvSpPr txBox="1"/>
                <p:nvPr/>
              </p:nvSpPr>
              <p:spPr>
                <a:xfrm>
                  <a:off x="4927159" y="2602953"/>
                  <a:ext cx="14631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𝒛</m:t>
                        </m:r>
                        <m:r>
                          <a:rPr lang="es-CO" sz="2000" b="1" i="1" smtClean="0">
                            <a:latin typeface="Cambria Math"/>
                          </a:rPr>
                          <m:t>=</m:t>
                        </m:r>
                        <m:r>
                          <a:rPr lang="es-CO" sz="2000" b="1" i="1" smtClean="0">
                            <a:latin typeface="Cambria Math"/>
                          </a:rPr>
                          <m:t>𝒇</m:t>
                        </m:r>
                        <m:r>
                          <a:rPr lang="es-CO" sz="2000" b="1" i="1" smtClean="0">
                            <a:latin typeface="Cambria Math"/>
                          </a:rPr>
                          <m:t>(</m:t>
                        </m:r>
                        <m:r>
                          <a:rPr lang="es-CO" sz="2000" b="1" i="1" smtClean="0">
                            <a:latin typeface="Cambria Math"/>
                          </a:rPr>
                          <m:t>𝒙</m:t>
                        </m:r>
                        <m:r>
                          <a:rPr lang="es-CO" sz="2000" b="1" i="1" smtClean="0">
                            <a:latin typeface="Cambria Math"/>
                          </a:rPr>
                          <m:t>,</m:t>
                        </m:r>
                        <m:r>
                          <a:rPr lang="es-CO" sz="2000" b="1" i="1" smtClean="0">
                            <a:latin typeface="Cambria Math"/>
                          </a:rPr>
                          <m:t>𝒚</m:t>
                        </m:r>
                        <m:r>
                          <a:rPr lang="es-CO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8" name="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159" y="2602953"/>
                  <a:ext cx="1463157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813257" y="1412776"/>
                <a:ext cx="28466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C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s-CO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0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s-CO" sz="20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s-CO" sz="20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CO" sz="2000" b="1" i="1" smtClean="0">
                          <a:latin typeface="Cambria Math"/>
                          <a:ea typeface="Cambria Math"/>
                        </a:rPr>
                        <m:t>,∀(</m:t>
                      </m:r>
                      <m:r>
                        <a:rPr lang="es-CO" sz="20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s-CO" sz="20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CO" sz="20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s-CO" sz="2000" b="1" i="1" smtClean="0">
                          <a:latin typeface="Cambria Math"/>
                          <a:ea typeface="Cambria Math"/>
                        </a:rPr>
                        <m:t>)∈</m:t>
                      </m:r>
                      <m:r>
                        <a:rPr lang="es-CO" sz="2000" b="1" i="1" smtClean="0">
                          <a:latin typeface="Cambria Math"/>
                          <a:ea typeface="Cambria Math"/>
                        </a:rPr>
                        <m:t>𝑫</m:t>
                      </m:r>
                    </m:oMath>
                  </m:oMathPara>
                </a14:m>
                <a:endParaRPr lang="es-CO" sz="2000" b="1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7" y="1412776"/>
                <a:ext cx="2846613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9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Las integrales dobles, cumplen las mismas propiedades que las integrales definidas en una sola variable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584564" y="1700808"/>
                <a:ext cx="8513741" cy="93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4)  </m:t>
                      </m:r>
                      <m:r>
                        <a:rPr lang="es-CO" sz="2400" b="0" i="1" smtClean="0">
                          <a:latin typeface="Cambria Math"/>
                        </a:rPr>
                        <m:t>𝑆𝑖</m:t>
                      </m:r>
                      <m:r>
                        <a:rPr lang="es-CO" sz="2400" b="0" i="1" smtClean="0">
                          <a:latin typeface="Cambria Math"/>
                        </a:rPr>
                        <m:t> </m:t>
                      </m:r>
                      <m:r>
                        <a:rPr lang="es-CO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2400" b="0" i="1" smtClean="0">
                          <a:latin typeface="Cambria Math"/>
                          <a:ea typeface="Cambria Math"/>
                        </a:rPr>
                        <m:t>≥0,∀</m:t>
                      </m:r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O" sz="24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s-CO" sz="24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s-CO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s-CO" sz="2400" b="0" i="1" smtClean="0">
                          <a:latin typeface="Cambria Math"/>
                          <a:ea typeface="Cambria Math"/>
                        </a:rPr>
                        <m:t>𝑒𝑛𝑡𝑜𝑛𝑐𝑒𝑠</m:t>
                      </m:r>
                      <m:nary>
                        <m:nary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24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  <m:r>
                        <a:rPr lang="es-CO" sz="2400" b="0" i="1" smtClean="0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64" y="1700808"/>
                <a:ext cx="8513741" cy="9300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584564" y="3068960"/>
                <a:ext cx="8682057" cy="17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arenR" startAt="5"/>
                </a:pP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𝑠𝑖</m:t>
                    </m:r>
                    <m:r>
                      <a:rPr lang="es-CO" sz="2000" b="0" i="1" smtClean="0">
                        <a:latin typeface="Cambria Math"/>
                      </a:rPr>
                      <m:t> </m:t>
                    </m:r>
                    <m:r>
                      <a:rPr lang="es-CO" sz="2000" b="0" i="1" smtClean="0">
                        <a:latin typeface="Cambria Math"/>
                      </a:rPr>
                      <m:t>𝑙𝑎</m:t>
                    </m:r>
                    <m:r>
                      <a:rPr lang="es-CO" sz="2000" b="0" i="1" smtClean="0">
                        <a:latin typeface="Cambria Math"/>
                      </a:rPr>
                      <m:t> </m:t>
                    </m:r>
                    <m:r>
                      <a:rPr lang="es-CO" sz="2000" b="0" i="1" smtClean="0">
                        <a:latin typeface="Cambria Math"/>
                      </a:rPr>
                      <m:t>𝑟𝑒𝑔𝑖𝑜𝑛</m:t>
                    </m:r>
                    <m:r>
                      <a:rPr lang="es-CO" sz="2000" b="0" i="1" smtClean="0">
                        <a:latin typeface="Cambria Math"/>
                      </a:rPr>
                      <m:t> </m:t>
                    </m:r>
                    <m:r>
                      <a:rPr lang="es-CO" sz="2000" b="0" i="1" smtClean="0">
                        <a:latin typeface="Cambria Math"/>
                      </a:rPr>
                      <m:t>𝑠𝑒</m:t>
                    </m:r>
                    <m:r>
                      <a:rPr lang="es-CO" sz="2000" b="0" i="1" smtClean="0">
                        <a:latin typeface="Cambria Math"/>
                      </a:rPr>
                      <m:t> </m:t>
                    </m:r>
                    <m:r>
                      <a:rPr lang="es-CO" sz="2000" b="0" i="1" smtClean="0">
                        <a:latin typeface="Cambria Math"/>
                      </a:rPr>
                      <m:t>𝑖𝑛𝑡𝑒𝑔𝑟𝑎𝑐𝑖</m:t>
                    </m:r>
                    <m:r>
                      <a:rPr lang="es-CO" sz="2000" b="0" i="1" smtClean="0">
                        <a:latin typeface="Cambria Math"/>
                      </a:rPr>
                      <m:t>ó</m:t>
                    </m:r>
                    <m:r>
                      <a:rPr lang="es-CO" sz="2000" b="0" i="1" smtClean="0">
                        <a:latin typeface="Cambria Math"/>
                      </a:rPr>
                      <m:t>𝑛</m:t>
                    </m:r>
                    <m:r>
                      <a:rPr lang="es-CO" sz="2000" b="0" i="1" smtClean="0">
                        <a:latin typeface="Cambria Math"/>
                      </a:rPr>
                      <m:t> </m:t>
                    </m:r>
                    <m:r>
                      <a:rPr lang="es-CO" sz="2000" b="0" i="1" smtClean="0">
                        <a:latin typeface="Cambria Math"/>
                      </a:rPr>
                      <m:t>𝑠𝑒</m:t>
                    </m:r>
                    <m:r>
                      <a:rPr lang="es-CO" sz="2000" b="0" i="1" smtClean="0">
                        <a:latin typeface="Cambria Math"/>
                      </a:rPr>
                      <m:t> </m:t>
                    </m:r>
                    <m:r>
                      <a:rPr lang="es-CO" sz="2000" b="0" i="1" smtClean="0">
                        <a:latin typeface="Cambria Math"/>
                      </a:rPr>
                      <m:t>𝑓𝑟𝑎𝑔𝑚𝑒𝑛𝑡𝑎</m:t>
                    </m:r>
                    <m:r>
                      <a:rPr lang="es-CO" sz="2000" b="0" i="1" smtClean="0">
                        <a:latin typeface="Cambria Math"/>
                      </a:rPr>
                      <m:t> </m:t>
                    </m:r>
                    <m:r>
                      <a:rPr lang="es-CO" sz="2000" b="0" i="1" smtClean="0">
                        <a:latin typeface="Cambria Math"/>
                      </a:rPr>
                      <m:t>𝑒𝑛</m:t>
                    </m:r>
                    <m:r>
                      <a:rPr lang="es-CO" sz="2000" b="0" i="1" smtClean="0">
                        <a:latin typeface="Cambria Math"/>
                      </a:rPr>
                      <m:t> </m:t>
                    </m:r>
                    <m:r>
                      <a:rPr lang="es-CO" sz="2000" b="0" i="1" smtClean="0">
                        <a:latin typeface="Cambria Math"/>
                      </a:rPr>
                      <m:t>𝑠𝑢𝑏𝑟𝑒𝑔𝑖𝑜𝑛𝑒𝑠</m:t>
                    </m:r>
                    <m:r>
                      <a:rPr lang="es-CO" sz="2000" b="0" i="1" smtClean="0">
                        <a:latin typeface="Cambria Math"/>
                      </a:rPr>
                      <m:t>  </m:t>
                    </m:r>
                    <m:r>
                      <a:rPr lang="es-CO" sz="2000" b="0" i="1" smtClean="0">
                        <a:latin typeface="Cambria Math"/>
                      </a:rPr>
                      <m:t>𝐷</m:t>
                    </m:r>
                    <m:r>
                      <a:rPr lang="es-CO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CO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CO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C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CO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O" sz="2000" b="0" i="1" dirty="0" smtClean="0">
                  <a:latin typeface="Cambria Math"/>
                </a:endParaRPr>
              </a:p>
              <a:p>
                <a:endParaRPr lang="es-CO" sz="2000" b="0" i="1" dirty="0" smtClean="0">
                  <a:latin typeface="Cambria Math"/>
                </a:endParaRPr>
              </a:p>
              <a:p>
                <a:endParaRPr lang="es-CO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ctrlPr>
                            <a:rPr lang="es-CO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000" b="0" i="1" smtClean="0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s-CO" sz="2000" i="1">
                              <a:latin typeface="Cambria Math"/>
                            </a:rPr>
                            <m:t>𝑓</m:t>
                          </m:r>
                          <m:r>
                            <a:rPr lang="es-CO" sz="2000" i="1">
                              <a:latin typeface="Cambria Math"/>
                            </a:rPr>
                            <m:t>(</m:t>
                          </m:r>
                          <m:r>
                            <a:rPr lang="es-CO" sz="2000" i="1">
                              <a:latin typeface="Cambria Math"/>
                            </a:rPr>
                            <m:t>𝑥</m:t>
                          </m:r>
                          <m:r>
                            <a:rPr lang="es-CO" sz="2000" i="1">
                              <a:latin typeface="Cambria Math"/>
                            </a:rPr>
                            <m:t>,</m:t>
                          </m:r>
                          <m:r>
                            <a:rPr lang="es-CO" sz="2000" i="1">
                              <a:latin typeface="Cambria Math"/>
                            </a:rPr>
                            <m:t>𝑦</m:t>
                          </m:r>
                          <m:r>
                            <a:rPr lang="es-CO" sz="2000" i="1">
                              <a:latin typeface="Cambria Math"/>
                            </a:rPr>
                            <m:t>)</m:t>
                          </m:r>
                          <m:r>
                            <a:rPr lang="es-CO" sz="2000" i="1">
                              <a:latin typeface="Cambria Math"/>
                            </a:rPr>
                            <m:t>𝑑𝑦𝑑𝑥</m:t>
                          </m:r>
                        </m:e>
                      </m:nary>
                      <m:r>
                        <a:rPr lang="es-CO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s-C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C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0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CO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CO" sz="2000" i="1">
                              <a:latin typeface="Cambria Math"/>
                            </a:rPr>
                            <m:t>𝑓</m:t>
                          </m:r>
                          <m:r>
                            <a:rPr lang="es-CO" sz="2000" i="1">
                              <a:latin typeface="Cambria Math"/>
                            </a:rPr>
                            <m:t>(</m:t>
                          </m:r>
                          <m:r>
                            <a:rPr lang="es-CO" sz="2000" i="1">
                              <a:latin typeface="Cambria Math"/>
                            </a:rPr>
                            <m:t>𝑥</m:t>
                          </m:r>
                          <m:r>
                            <a:rPr lang="es-CO" sz="2000" i="1">
                              <a:latin typeface="Cambria Math"/>
                            </a:rPr>
                            <m:t>,</m:t>
                          </m:r>
                          <m:r>
                            <a:rPr lang="es-CO" sz="2000" i="1">
                              <a:latin typeface="Cambria Math"/>
                            </a:rPr>
                            <m:t>𝑦</m:t>
                          </m:r>
                          <m:r>
                            <a:rPr lang="es-CO" sz="2000" i="1">
                              <a:latin typeface="Cambria Math"/>
                            </a:rPr>
                            <m:t>)</m:t>
                          </m:r>
                          <m:r>
                            <a:rPr lang="es-CO" sz="2000" i="1">
                              <a:latin typeface="Cambria Math"/>
                            </a:rPr>
                            <m:t>𝑑𝑦𝑑𝑥</m:t>
                          </m:r>
                        </m:e>
                      </m:nary>
                      <m:r>
                        <a:rPr lang="es-CO" sz="20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∬"/>
                          <m:ctrlPr>
                            <a:rPr lang="es-C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C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0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CO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CO" sz="2000" i="1">
                              <a:latin typeface="Cambria Math"/>
                            </a:rPr>
                            <m:t>𝑓</m:t>
                          </m:r>
                          <m:r>
                            <a:rPr lang="es-CO" sz="2000" i="1">
                              <a:latin typeface="Cambria Math"/>
                            </a:rPr>
                            <m:t>(</m:t>
                          </m:r>
                          <m:r>
                            <a:rPr lang="es-CO" sz="2000" i="1">
                              <a:latin typeface="Cambria Math"/>
                            </a:rPr>
                            <m:t>𝑥</m:t>
                          </m:r>
                          <m:r>
                            <a:rPr lang="es-CO" sz="2000" i="1">
                              <a:latin typeface="Cambria Math"/>
                            </a:rPr>
                            <m:t>,</m:t>
                          </m:r>
                          <m:r>
                            <a:rPr lang="es-CO" sz="2000" i="1">
                              <a:latin typeface="Cambria Math"/>
                            </a:rPr>
                            <m:t>𝑦</m:t>
                          </m:r>
                          <m:r>
                            <a:rPr lang="es-CO" sz="2000" i="1">
                              <a:latin typeface="Cambria Math"/>
                            </a:rPr>
                            <m:t>)</m:t>
                          </m:r>
                          <m:r>
                            <a:rPr lang="es-CO" sz="2000" i="1">
                              <a:latin typeface="Cambria Math"/>
                            </a:rPr>
                            <m:t>𝑑𝑦𝑑𝑥</m:t>
                          </m:r>
                        </m:e>
                      </m:nary>
                    </m:oMath>
                  </m:oMathPara>
                </a14:m>
                <a:endParaRPr lang="es-CO" sz="20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64" y="3068960"/>
                <a:ext cx="8682057" cy="1783245"/>
              </a:xfrm>
              <a:prstGeom prst="rect">
                <a:avLst/>
              </a:prstGeom>
              <a:blipFill rotWithShape="1">
                <a:blip r:embed="rId3"/>
                <a:stretch>
                  <a:fillRect l="-702" t="-13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0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19263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Por ejemplo</a:t>
            </a:r>
            <a:endParaRPr lang="es-CO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Evaluar 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8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es-CO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CO" sz="2800" b="0" i="1" smtClean="0">
                            <a:latin typeface="Cambria Math"/>
                          </a:rPr>
                          <m:t>𝑑𝑦𝑑𝑥</m:t>
                        </m:r>
                      </m:e>
                    </m:nary>
                  </m:oMath>
                </a14:m>
                <a:r>
                  <a:rPr lang="es-CO" sz="2800" dirty="0" smtClean="0"/>
                  <a:t>      si </a:t>
                </a:r>
                <a:endParaRPr lang="es-CO" sz="2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blipFill rotWithShape="1">
                <a:blip r:embed="rId2"/>
                <a:stretch>
                  <a:fillRect l="-2591" r="-1684" b="-1623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808139" y="1499636"/>
                <a:ext cx="42927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3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O" sz="3600" b="0" i="1" smtClean="0">
                          <a:latin typeface="Cambria Math"/>
                        </a:rPr>
                        <m:t>+4</m:t>
                      </m:r>
                      <m:r>
                        <a:rPr lang="es-CO" sz="36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39" y="1499636"/>
                <a:ext cx="429277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39552" y="2422629"/>
                <a:ext cx="81839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0" i="1" smtClean="0">
                          <a:latin typeface="Cambria Math"/>
                        </a:rPr>
                        <m:t>𝐷</m:t>
                      </m:r>
                      <m:r>
                        <a:rPr lang="es-CO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3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3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3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3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  0≤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≤1 ;0≤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≤2</m:t>
                          </m:r>
                        </m:e>
                      </m:d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2629"/>
                <a:ext cx="8183972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870572" y="3311935"/>
            <a:ext cx="635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/>
              <a:t>Nos piden que evaluemos la integral de la forma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424243" y="4104023"/>
                <a:ext cx="4752776" cy="124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trlPr>
                                <a:rPr lang="es-CO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s-CO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 2</m:t>
                                  </m:r>
                                  <m:sSup>
                                    <m:sSupPr>
                                      <m:ctrlPr>
                                        <a:rPr lang="es-CO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3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3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a:rPr lang="es-CO" sz="32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43" y="4104023"/>
                <a:ext cx="4752776" cy="12400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Abrir llave"/>
          <p:cNvSpPr/>
          <p:nvPr/>
        </p:nvSpPr>
        <p:spPr>
          <a:xfrm rot="16200000">
            <a:off x="4620941" y="3499451"/>
            <a:ext cx="360040" cy="4178659"/>
          </a:xfrm>
          <a:prstGeom prst="leftBrac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2932710" y="5891060"/>
            <a:ext cx="370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Limites de integración de la variable x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67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19263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Por ejemplo</a:t>
            </a:r>
            <a:endParaRPr lang="es-CO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778349" y="1124744"/>
                <a:ext cx="4703339" cy="712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Evaluar 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8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es-CO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CO" sz="2800" b="0" i="1" smtClean="0">
                            <a:latin typeface="Cambria Math"/>
                          </a:rPr>
                          <m:t>𝑑𝑦𝑑𝑥</m:t>
                        </m:r>
                      </m:e>
                    </m:nary>
                  </m:oMath>
                </a14:m>
                <a:r>
                  <a:rPr lang="es-CO" sz="2800" dirty="0" smtClean="0"/>
                  <a:t>      si </a:t>
                </a:r>
                <a:endParaRPr lang="es-CO" sz="2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49" y="1124744"/>
                <a:ext cx="4703339" cy="712952"/>
              </a:xfrm>
              <a:prstGeom prst="rect">
                <a:avLst/>
              </a:prstGeom>
              <a:blipFill rotWithShape="1">
                <a:blip r:embed="rId2"/>
                <a:stretch>
                  <a:fillRect l="-2724" r="-1686" b="-1724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691680" y="2132856"/>
                <a:ext cx="42927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3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O" sz="3600" b="0" i="1" smtClean="0">
                          <a:latin typeface="Cambria Math"/>
                        </a:rPr>
                        <m:t>+4</m:t>
                      </m:r>
                      <m:r>
                        <a:rPr lang="es-CO" sz="36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132856"/>
                <a:ext cx="429277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39552" y="3068960"/>
                <a:ext cx="81839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0" i="1" smtClean="0">
                          <a:latin typeface="Cambria Math"/>
                        </a:rPr>
                        <m:t>𝐷</m:t>
                      </m:r>
                      <m:r>
                        <a:rPr lang="es-CO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3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3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3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3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;0≤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≤2</m:t>
                          </m:r>
                        </m:e>
                      </m:d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68960"/>
                <a:ext cx="8183972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255150" y="4234652"/>
                <a:ext cx="4752776" cy="124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s-CO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s-CO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 2</m:t>
                                  </m:r>
                                  <m:sSup>
                                    <m:sSupPr>
                                      <m:ctrlPr>
                                        <a:rPr lang="es-CO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3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3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a:rPr lang="es-CO" sz="32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150" y="4234652"/>
                <a:ext cx="4752776" cy="12400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Abrir llave"/>
          <p:cNvSpPr/>
          <p:nvPr/>
        </p:nvSpPr>
        <p:spPr>
          <a:xfrm rot="16200000">
            <a:off x="4536000" y="4214596"/>
            <a:ext cx="360040" cy="2880319"/>
          </a:xfrm>
          <a:prstGeom prst="leftBrac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3432850" y="5957035"/>
            <a:ext cx="255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Limites de integración de la variable y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54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19263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Por ejemplo</a:t>
            </a:r>
            <a:endParaRPr lang="es-CO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778349" y="1124744"/>
                <a:ext cx="4703339" cy="712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Evaluar 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8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es-CO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CO" sz="2800" b="0" i="1" smtClean="0">
                            <a:latin typeface="Cambria Math"/>
                          </a:rPr>
                          <m:t>𝑑𝑦𝑑𝑥</m:t>
                        </m:r>
                      </m:e>
                    </m:nary>
                  </m:oMath>
                </a14:m>
                <a:r>
                  <a:rPr lang="es-CO" sz="2800" dirty="0" smtClean="0"/>
                  <a:t>      si </a:t>
                </a:r>
                <a:endParaRPr lang="es-CO" sz="2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49" y="1124744"/>
                <a:ext cx="4703339" cy="712952"/>
              </a:xfrm>
              <a:prstGeom prst="rect">
                <a:avLst/>
              </a:prstGeom>
              <a:blipFill rotWithShape="1">
                <a:blip r:embed="rId2"/>
                <a:stretch>
                  <a:fillRect l="-2724" r="-1686" b="-1724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691680" y="2132856"/>
                <a:ext cx="42927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3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O" sz="3600" b="0" i="1" smtClean="0">
                          <a:latin typeface="Cambria Math"/>
                        </a:rPr>
                        <m:t>+4</m:t>
                      </m:r>
                      <m:r>
                        <a:rPr lang="es-CO" sz="36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132856"/>
                <a:ext cx="429277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39552" y="3068960"/>
                <a:ext cx="81839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0" i="1" smtClean="0">
                          <a:latin typeface="Cambria Math"/>
                        </a:rPr>
                        <m:t>𝐷</m:t>
                      </m:r>
                      <m:r>
                        <a:rPr lang="es-CO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3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3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3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3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  0≤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≤1 ;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CO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68960"/>
                <a:ext cx="8183972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357742" y="4149080"/>
                <a:ext cx="4547592" cy="1199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s-CO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CO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O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 2</m:t>
                                  </m:r>
                                  <m:sSup>
                                    <m:sSupPr>
                                      <m:ctrlPr>
                                        <a:rPr lang="es-CO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3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3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a:rPr lang="es-CO" sz="32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42" y="4149080"/>
                <a:ext cx="4547592" cy="11995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Llamada de flecha hacia arriba"/>
          <p:cNvSpPr/>
          <p:nvPr/>
        </p:nvSpPr>
        <p:spPr>
          <a:xfrm>
            <a:off x="2843808" y="5517232"/>
            <a:ext cx="4464496" cy="93610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INTEGRAL A EVALUAR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48680"/>
            <a:ext cx="488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Aplicando las propiedades de las integrales dobles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05272" y="1196752"/>
                <a:ext cx="7647478" cy="593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s-CO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nary>
                          <m:naryPr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s-CO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d>
                              <m:dPr>
                                <m:ctrlPr>
                                  <a:rPr lang="es-C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O" sz="2400" b="0" i="1" smtClean="0">
                                    <a:latin typeface="Cambria Math"/>
                                  </a:rPr>
                                  <m:t> 2</m:t>
                                </m:r>
                                <m:sSup>
                                  <m:sSupPr>
                                    <m:ctrlPr>
                                      <a:rPr lang="es-C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O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O" sz="2400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s-CO" sz="2400" b="0" i="1" smtClean="0">
                                    <a:latin typeface="Cambria Math"/>
                                  </a:rPr>
                                  <m:t>𝑥𝑦</m:t>
                                </m:r>
                              </m:e>
                            </m:d>
                            <m:r>
                              <a:rPr lang="es-CO" sz="2400" b="0" i="1" smtClean="0">
                                <a:latin typeface="Cambria Math"/>
                              </a:rPr>
                              <m:t>𝑑𝑦𝑑𝑥</m:t>
                            </m:r>
                          </m:e>
                        </m:nary>
                      </m:e>
                    </m:nary>
                    <m:r>
                      <a:rPr lang="es-CO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nary>
                          <m:nary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4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s-CO" sz="2400" i="1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r>
                              <a:rPr lang="es-CO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O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O" sz="2400" i="1">
                                <a:latin typeface="Cambria Math"/>
                              </a:rPr>
                              <m:t>𝑑𝑦𝑑𝑥</m:t>
                            </m:r>
                          </m:e>
                        </m:nary>
                      </m:e>
                    </m:nary>
                  </m:oMath>
                </a14:m>
                <a:r>
                  <a:rPr lang="es-CO" sz="2400" dirty="0" smtClean="0"/>
                  <a:t>+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nary>
                          <m:nary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4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s-CO" sz="2400" i="1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r>
                              <a:rPr lang="es-CO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s-CO" sz="2400" i="1">
                                <a:latin typeface="Cambria Math"/>
                              </a:rPr>
                              <m:t>𝑥𝑦𝑑𝑦𝑑𝑥</m:t>
                            </m:r>
                          </m:e>
                        </m:nary>
                      </m:e>
                    </m:nary>
                  </m:oMath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2" y="1196752"/>
                <a:ext cx="7647478" cy="593945"/>
              </a:xfrm>
              <a:prstGeom prst="rect">
                <a:avLst/>
              </a:prstGeom>
              <a:blipFill rotWithShape="1"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467544" y="1975363"/>
            <a:ext cx="374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Evaluamos la integral con respecto a y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027556" y="2466556"/>
                <a:ext cx="5283498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CO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s-CO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  <m:e>
                                <m:r>
                                  <a:rPr lang="es-CO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s-CO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s-CO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s-CO" sz="2400" i="1">
                                    <a:latin typeface="Cambria Math"/>
                                  </a:rPr>
                                  <m:t>𝑑𝑦</m:t>
                                </m:r>
                              </m:e>
                            </m:nary>
                          </m:e>
                        </m:d>
                        <m:r>
                          <a:rPr lang="es-CO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O" sz="2400" dirty="0" smtClean="0"/>
                  <a:t>+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CO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s-CO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  <m:e>
                                <m:r>
                                  <a:rPr lang="es-CO" sz="2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s-CO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CO" sz="2400" i="1">
                                    <a:latin typeface="Cambria Math"/>
                                  </a:rPr>
                                  <m:t>𝑦𝑑𝑦</m:t>
                                </m:r>
                              </m:e>
                            </m:nary>
                          </m:e>
                        </m:d>
                        <m:r>
                          <a:rPr lang="es-CO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s-CO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556" y="2466556"/>
                <a:ext cx="5283498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3062402" y="3501008"/>
                <a:ext cx="5395388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s-CO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s-CO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nary>
                              <m:naryPr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CO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s-CO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  <m:e>
                                <m:r>
                                  <a:rPr lang="es-CO" sz="2400" i="1">
                                    <a:latin typeface="Cambria Math"/>
                                  </a:rPr>
                                  <m:t>𝑑𝑦</m:t>
                                </m:r>
                              </m:e>
                            </m:nary>
                          </m:e>
                        </m:d>
                        <m:r>
                          <a:rPr lang="es-CO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O" sz="2400" dirty="0" smtClean="0"/>
                  <a:t>+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nary>
                              <m:naryPr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CO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s-CO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  <m:e>
                                <m:r>
                                  <a:rPr lang="es-CO" sz="2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s-CO" sz="2400" i="1">
                                    <a:latin typeface="Cambria Math"/>
                                  </a:rPr>
                                  <m:t>𝑦𝑑𝑦</m:t>
                                </m:r>
                              </m:e>
                            </m:nary>
                          </m:e>
                        </m:d>
                        <m:r>
                          <a:rPr lang="es-CO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s-CO" sz="24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02" y="3501008"/>
                <a:ext cx="5395388" cy="645048"/>
              </a:xfrm>
              <a:prstGeom prst="rect">
                <a:avLst/>
              </a:prstGeom>
              <a:blipFill rotWithShape="1"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3144219" y="4608164"/>
                <a:ext cx="4934428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s-CO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s-CO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s-CO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CO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s-CO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s-CO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O" sz="2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CO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s-CO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s-CO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O" sz="2400" dirty="0" smtClean="0"/>
                  <a:t>+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s-CO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d>
                          <m:dPr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CO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CO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s-CO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O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sSup>
                                          <m:sSupPr>
                                            <m:ctrlPr>
                                              <a:rPr lang="es-CO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CO" sz="2400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s-CO" sz="2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s-CO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CO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s-CO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s-CO" sz="24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219" y="4608164"/>
                <a:ext cx="4934428" cy="645048"/>
              </a:xfrm>
              <a:prstGeom prst="rect">
                <a:avLst/>
              </a:prstGeom>
              <a:blipFill rotWithShape="1"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202091" y="5517232"/>
                <a:ext cx="5333704" cy="593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s-CO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s-CO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s-CO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40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s-CO" sz="2400" b="0" i="1" smtClean="0">
                                <a:latin typeface="Cambria Math"/>
                              </a:rPr>
                              <m:t>−0</m:t>
                            </m:r>
                          </m:e>
                        </m:d>
                        <m:r>
                          <a:rPr lang="es-CO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O" sz="2400" dirty="0" smtClean="0"/>
                  <a:t>+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s-CO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d>
                          <m:dPr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40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s-CO" sz="2400" b="0" i="1" smtClean="0">
                                <a:latin typeface="Cambria Math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s-C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s-CO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O" sz="2400" b="0" i="1" smtClean="0">
                                <a:latin typeface="Cambria Math"/>
                              </a:rPr>
                              <m:t>−0</m:t>
                            </m:r>
                          </m:e>
                        </m:d>
                        <m:r>
                          <a:rPr lang="es-CO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s-CO" sz="24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091" y="5517232"/>
                <a:ext cx="5333704" cy="593176"/>
              </a:xfrm>
              <a:prstGeom prst="rect">
                <a:avLst/>
              </a:prstGeom>
              <a:blipFill rotWithShape="1">
                <a:blip r:embed="rId6"/>
                <a:stretch>
                  <a:fillRect b="-144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2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48680"/>
            <a:ext cx="488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Aplicando las propiedades de las integrales dobles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347864" y="1412776"/>
                <a:ext cx="2973186" cy="593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s-CO" sz="24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s-CO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CO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O" sz="2400" dirty="0" smtClean="0"/>
                  <a:t>+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s-CO" sz="2400" b="0" i="1" smtClean="0">
                            <a:latin typeface="Cambria Math"/>
                          </a:rPr>
                          <m:t>8</m:t>
                        </m:r>
                        <m:r>
                          <a:rPr lang="es-CO" sz="2400" b="0" i="1" smtClean="0">
                            <a:latin typeface="Cambria Math"/>
                          </a:rPr>
                          <m:t>𝑥𝑑𝑥</m:t>
                        </m:r>
                      </m:e>
                    </m:nary>
                  </m:oMath>
                </a14:m>
                <a:endParaRPr lang="es-CO" sz="24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412776"/>
                <a:ext cx="2973186" cy="593176"/>
              </a:xfrm>
              <a:prstGeom prst="rect">
                <a:avLst/>
              </a:prstGeom>
              <a:blipFill rotWithShape="1">
                <a:blip r:embed="rId2"/>
                <a:stretch>
                  <a:fillRect b="-144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798275" y="2586970"/>
            <a:ext cx="436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Ahora evaluamos la integral con respecto a x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3605551" y="3429000"/>
                <a:ext cx="3109249" cy="877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s-CO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s-CO" sz="28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s-CO" sz="2800" b="0" i="1" smtClean="0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s-CO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s-CO" sz="2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551" y="3429000"/>
                <a:ext cx="3109249" cy="8770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3757950" y="5013176"/>
                <a:ext cx="4052071" cy="701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s-CO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s-CO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s-CO" sz="2800" b="0" i="1" smtClean="0">
                            <a:latin typeface="Cambria Math"/>
                          </a:rPr>
                          <m:t>−0</m:t>
                        </m:r>
                      </m:e>
                    </m:d>
                    <m:r>
                      <a:rPr lang="es-CO" sz="2800" b="0" i="1" smtClean="0">
                        <a:latin typeface="Cambria Math"/>
                      </a:rPr>
                      <m:t>+4(</m:t>
                    </m:r>
                    <m:sSup>
                      <m:sSup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28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s-CO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CO" sz="2800" b="0" i="1" smtClean="0">
                        <a:latin typeface="Cambria Math"/>
                      </a:rPr>
                      <m:t>−0)</m:t>
                    </m:r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50" y="5013176"/>
                <a:ext cx="4052071" cy="7019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7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48680"/>
            <a:ext cx="488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Aplicando las propiedades de las integrales dobles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763688" y="4869160"/>
                <a:ext cx="4193199" cy="922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4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 2</m:t>
                                  </m:r>
                                  <m:sSup>
                                    <m:sSupPr>
                                      <m:ctrlPr>
                                        <a:rPr lang="es-C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a:rPr lang="es-CO" sz="24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400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s-CO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869160"/>
                <a:ext cx="4193199" cy="9227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3585612" y="1196752"/>
                <a:ext cx="1412181" cy="701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s-CO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s-CO" sz="2800" b="0" i="1" smtClean="0">
                        <a:latin typeface="Cambria Math"/>
                      </a:rPr>
                      <m:t>+4</m:t>
                    </m:r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612" y="1196752"/>
                <a:ext cx="1412181" cy="7019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3555707" y="2348880"/>
                <a:ext cx="1281505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800" b="0" i="1" smtClean="0">
                            <a:latin typeface="Cambria Math"/>
                          </a:rPr>
                          <m:t>4+12</m:t>
                        </m:r>
                      </m:num>
                      <m:den>
                        <m:r>
                          <a:rPr lang="es-CO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707" y="2348880"/>
                <a:ext cx="1281505" cy="7037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3727228" y="3404553"/>
                <a:ext cx="938462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800" b="0" i="1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s-CO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28" y="3404553"/>
                <a:ext cx="938462" cy="7037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19263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Por ejemplo</a:t>
            </a:r>
            <a:endParaRPr lang="es-CO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Evaluar 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8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es-CO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CO" sz="2800" b="0" i="1" smtClean="0">
                            <a:latin typeface="Cambria Math"/>
                          </a:rPr>
                          <m:t>𝑑𝑦𝑑𝑥</m:t>
                        </m:r>
                      </m:e>
                    </m:nary>
                  </m:oMath>
                </a14:m>
                <a:r>
                  <a:rPr lang="es-CO" sz="2800" dirty="0" smtClean="0"/>
                  <a:t>      si </a:t>
                </a:r>
                <a:endParaRPr lang="es-CO" sz="2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blipFill rotWithShape="1">
                <a:blip r:embed="rId2"/>
                <a:stretch>
                  <a:fillRect l="-2591" r="-1684" b="-1623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241598" y="1238026"/>
                <a:ext cx="45909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𝑎</m:t>
                      </m:r>
                      <m:r>
                        <a:rPr lang="es-CO" sz="2800" b="0" i="1" smtClean="0">
                          <a:latin typeface="Cambria Math"/>
                        </a:rPr>
                        <m:t>) </m:t>
                      </m:r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=12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s-CO" sz="2800" b="0" i="1" smtClean="0">
                          <a:latin typeface="Cambria Math"/>
                        </a:rPr>
                        <m:t>+6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98" y="1238026"/>
                <a:ext cx="459093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84979" y="2140415"/>
                <a:ext cx="6837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𝐷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  −2≤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≤2 ;1≤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≤3</m:t>
                          </m:r>
                        </m:e>
                      </m:d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79" y="2140415"/>
                <a:ext cx="68372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264853" y="3273113"/>
                <a:ext cx="52198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𝑏</m:t>
                      </m:r>
                      <m:r>
                        <a:rPr lang="es-CO" sz="2800" b="0" i="1" smtClean="0">
                          <a:latin typeface="Cambria Math"/>
                        </a:rPr>
                        <m:t>) </m:t>
                      </m:r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=12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𝑥𝑦</m:t>
                          </m:r>
                        </m:sup>
                      </m:sSup>
                      <m:r>
                        <a:rPr lang="es-CO" sz="2800" b="0" i="1" smtClean="0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853" y="3273113"/>
                <a:ext cx="521989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708234" y="4175502"/>
                <a:ext cx="64100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𝐷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  0≤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≤2 ;0≤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≤3</m:t>
                          </m:r>
                        </m:e>
                      </m:d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34" y="4175502"/>
                <a:ext cx="641002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346588" y="4929297"/>
                <a:ext cx="59003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𝑐</m:t>
                      </m:r>
                      <m:r>
                        <a:rPr lang="es-CO" sz="2800" b="0" i="1" smtClean="0">
                          <a:latin typeface="Cambria Math"/>
                        </a:rPr>
                        <m:t>) </m:t>
                      </m:r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=12</m:t>
                      </m:r>
                      <m:r>
                        <a:rPr lang="es-CO" sz="2800" b="0" i="1" smtClean="0">
                          <a:latin typeface="Cambria Math"/>
                        </a:rPr>
                        <m:t>𝑥𝑆𝑒𝑛</m:t>
                      </m:r>
                      <m:r>
                        <a:rPr lang="es-CO" sz="2800" b="0" i="1" smtClean="0">
                          <a:latin typeface="Cambria Math"/>
                        </a:rPr>
                        <m:t>(2</m:t>
                      </m:r>
                      <m:r>
                        <a:rPr lang="es-CO" sz="2800" b="0" i="1" smtClean="0">
                          <a:latin typeface="Cambria Math"/>
                        </a:rPr>
                        <m:t>𝑦</m:t>
                      </m:r>
                      <m:r>
                        <a:rPr lang="es-CO" sz="2800" b="0" i="1" smtClean="0">
                          <a:latin typeface="Cambria Math"/>
                        </a:rPr>
                        <m:t>+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  <m:r>
                        <a:rPr lang="es-CO" sz="2800" b="0" i="1" smtClean="0">
                          <a:latin typeface="Cambria Math"/>
                        </a:rPr>
                        <m:t>)+6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588" y="4929297"/>
                <a:ext cx="59003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708234" y="5831686"/>
                <a:ext cx="6540380" cy="824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𝐷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  0≤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 ;0≤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34" y="5831686"/>
                <a:ext cx="6540380" cy="8244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3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19263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Por ejemplo</a:t>
            </a:r>
            <a:endParaRPr lang="es-CO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Evaluar 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8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es-CO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CO" sz="2800" b="0" i="1" smtClean="0">
                            <a:latin typeface="Cambria Math"/>
                          </a:rPr>
                          <m:t>𝑑𝑦𝑑𝑥</m:t>
                        </m:r>
                      </m:e>
                    </m:nary>
                  </m:oMath>
                </a14:m>
                <a:r>
                  <a:rPr lang="es-CO" sz="2800" dirty="0" smtClean="0"/>
                  <a:t>      si </a:t>
                </a:r>
                <a:endParaRPr lang="es-CO" sz="2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blipFill rotWithShape="1">
                <a:blip r:embed="rId2"/>
                <a:stretch>
                  <a:fillRect l="-2591" r="-1684" b="-1623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808139" y="1499636"/>
                <a:ext cx="3821495" cy="1225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36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s-CO" sz="3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+4</m:t>
                          </m:r>
                          <m:r>
                            <a:rPr lang="es-CO" sz="36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39" y="1499636"/>
                <a:ext cx="3821495" cy="1225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72092" y="3048356"/>
                <a:ext cx="81839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0" i="1" smtClean="0">
                          <a:latin typeface="Cambria Math"/>
                        </a:rPr>
                        <m:t>𝐷</m:t>
                      </m:r>
                      <m:r>
                        <a:rPr lang="es-CO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3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3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3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3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  0≤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≤2 ;1≤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3600" b="0" i="1" smtClean="0">
                              <a:latin typeface="Cambria Math"/>
                              <a:ea typeface="Cambria Math"/>
                            </a:rPr>
                            <m:t>≤2</m:t>
                          </m:r>
                        </m:e>
                      </m:d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92" y="3048356"/>
                <a:ext cx="8183972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357742" y="4149080"/>
                <a:ext cx="3835858" cy="1199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trlPr>
                                <a:rPr lang="es-CO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CO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CO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s-CO" sz="32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42" y="4149080"/>
                <a:ext cx="3835858" cy="11995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3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1158660" y="4793688"/>
                <a:ext cx="6289927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CO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CO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s-CO" sz="28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  <m:r>
                            <a:rPr lang="es-CO" sz="2800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CO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s-CO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+4</m:t>
                                  </m:r>
                                </m:sub>
                                <m:sup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+8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s-CO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𝑑𝑈</m:t>
                                      </m:r>
                                    </m:num>
                                    <m:den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den>
                                  </m:f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60" y="4793688"/>
                <a:ext cx="6289927" cy="1061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827584" y="4046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Integramos primero con respecto a y, para ellos aplicamos el método de sustitución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449507" y="1489861"/>
                <a:ext cx="5472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𝑆𝑒𝑎</m:t>
                      </m:r>
                      <m:r>
                        <a:rPr lang="es-CO" sz="2400" b="0" i="1" smtClean="0">
                          <a:latin typeface="Cambria Math"/>
                        </a:rPr>
                        <m:t> </m:t>
                      </m:r>
                      <m:r>
                        <a:rPr lang="es-CO" sz="2400" b="0" i="1" smtClean="0">
                          <a:latin typeface="Cambria Math"/>
                        </a:rPr>
                        <m:t>𝑈</m:t>
                      </m:r>
                      <m:r>
                        <a:rPr lang="es-CO" sz="2400" b="0" i="1" smtClean="0">
                          <a:latin typeface="Cambria Math"/>
                        </a:rPr>
                        <m:t>=2</m:t>
                      </m:r>
                      <m:r>
                        <a:rPr lang="es-CO" sz="2400" b="0" i="1" smtClean="0">
                          <a:latin typeface="Cambria Math"/>
                        </a:rPr>
                        <m:t>𝑥</m:t>
                      </m:r>
                      <m:r>
                        <a:rPr lang="es-CO" sz="2400" b="0" i="1" smtClean="0">
                          <a:latin typeface="Cambria Math"/>
                        </a:rPr>
                        <m:t>+4</m:t>
                      </m:r>
                      <m:r>
                        <a:rPr lang="es-CO" sz="2400" b="0" i="1" smtClean="0">
                          <a:latin typeface="Cambria Math"/>
                        </a:rPr>
                        <m:t>𝑦</m:t>
                      </m:r>
                      <m:r>
                        <a:rPr lang="es-CO" sz="2400" b="0" i="1" smtClean="0">
                          <a:latin typeface="Cambria Math"/>
                        </a:rPr>
                        <m:t>    </m:t>
                      </m:r>
                      <m:r>
                        <a:rPr lang="es-CO" sz="2400" b="0" i="1" smtClean="0">
                          <a:latin typeface="Cambria Math"/>
                        </a:rPr>
                        <m:t>𝑑𝑒</m:t>
                      </m:r>
                      <m:r>
                        <a:rPr lang="es-CO" sz="2400" b="0" i="1" smtClean="0">
                          <a:latin typeface="Cambria Math"/>
                        </a:rPr>
                        <m:t> </m:t>
                      </m:r>
                      <m:r>
                        <a:rPr lang="es-CO" sz="2400" b="0" i="1" smtClean="0">
                          <a:latin typeface="Cambria Math"/>
                        </a:rPr>
                        <m:t>𝑑𝑜𝑛𝑑𝑒</m:t>
                      </m:r>
                      <m:r>
                        <a:rPr lang="es-CO" sz="2400" b="0" i="1" smtClean="0">
                          <a:latin typeface="Cambria Math"/>
                        </a:rPr>
                        <m:t>  </m:t>
                      </m:r>
                      <m:r>
                        <a:rPr lang="es-CO" sz="2400" b="0" i="1" smtClean="0">
                          <a:latin typeface="Cambria Math"/>
                        </a:rPr>
                        <m:t>𝑑𝑈</m:t>
                      </m:r>
                      <m:r>
                        <a:rPr lang="es-CO" sz="2400" b="0" i="1" smtClean="0">
                          <a:latin typeface="Cambria Math"/>
                        </a:rPr>
                        <m:t>=4</m:t>
                      </m:r>
                      <m:r>
                        <a:rPr lang="es-CO" sz="2400" b="0" i="1" smtClean="0">
                          <a:latin typeface="Cambria Math"/>
                        </a:rPr>
                        <m:t>𝑑𝑦</m:t>
                      </m:r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07" y="1489861"/>
                <a:ext cx="547233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539552" y="2276872"/>
            <a:ext cx="388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Cambio de limites de integración para y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3563888" y="2877036"/>
                <a:ext cx="4269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𝑆𝑖</m:t>
                      </m:r>
                      <m:r>
                        <a:rPr lang="es-CO" sz="2400" b="0" i="1" smtClean="0">
                          <a:latin typeface="Cambria Math"/>
                        </a:rPr>
                        <m:t> </m:t>
                      </m:r>
                      <m:r>
                        <a:rPr lang="es-CO" sz="2400" b="0" i="1" smtClean="0">
                          <a:latin typeface="Cambria Math"/>
                        </a:rPr>
                        <m:t>𝑦</m:t>
                      </m:r>
                      <m:r>
                        <a:rPr lang="es-CO" sz="2400" b="0" i="1" smtClean="0">
                          <a:latin typeface="Cambria Math"/>
                        </a:rPr>
                        <m:t>=1 </m:t>
                      </m:r>
                      <m:r>
                        <a:rPr lang="es-CO" sz="2400" b="0" i="1" smtClean="0">
                          <a:latin typeface="Cambria Math"/>
                        </a:rPr>
                        <m:t>𝑒𝑛𝑡𝑜𝑛𝑐𝑒𝑠</m:t>
                      </m:r>
                      <m:r>
                        <a:rPr lang="es-CO" sz="2400" b="0" i="1" smtClean="0">
                          <a:latin typeface="Cambria Math"/>
                        </a:rPr>
                        <m:t>  </m:t>
                      </m:r>
                      <m:r>
                        <a:rPr lang="es-CO" sz="2400" b="0" i="1" smtClean="0">
                          <a:latin typeface="Cambria Math"/>
                        </a:rPr>
                        <m:t>𝑈</m:t>
                      </m:r>
                      <m:r>
                        <a:rPr lang="es-CO" sz="2400" b="0" i="1" smtClean="0">
                          <a:latin typeface="Cambria Math"/>
                        </a:rPr>
                        <m:t>=2</m:t>
                      </m:r>
                      <m:r>
                        <a:rPr lang="es-CO" sz="2400" b="0" i="1" smtClean="0">
                          <a:latin typeface="Cambria Math"/>
                        </a:rPr>
                        <m:t>𝑥</m:t>
                      </m:r>
                      <m:r>
                        <a:rPr lang="es-CO" sz="24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877036"/>
                <a:ext cx="426988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3563887" y="3645024"/>
                <a:ext cx="4269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𝑆𝑖</m:t>
                      </m:r>
                      <m:r>
                        <a:rPr lang="es-CO" sz="2400" b="0" i="1" smtClean="0">
                          <a:latin typeface="Cambria Math"/>
                        </a:rPr>
                        <m:t> </m:t>
                      </m:r>
                      <m:r>
                        <a:rPr lang="es-CO" sz="2400" b="0" i="1" smtClean="0">
                          <a:latin typeface="Cambria Math"/>
                        </a:rPr>
                        <m:t>𝑦</m:t>
                      </m:r>
                      <m:r>
                        <a:rPr lang="es-CO" sz="2400" b="0" i="1" smtClean="0">
                          <a:latin typeface="Cambria Math"/>
                        </a:rPr>
                        <m:t>=2 </m:t>
                      </m:r>
                      <m:r>
                        <a:rPr lang="es-CO" sz="2400" b="0" i="1" smtClean="0">
                          <a:latin typeface="Cambria Math"/>
                        </a:rPr>
                        <m:t>𝑒𝑛𝑡𝑜𝑛𝑐𝑒𝑠</m:t>
                      </m:r>
                      <m:r>
                        <a:rPr lang="es-CO" sz="2400" b="0" i="1" smtClean="0">
                          <a:latin typeface="Cambria Math"/>
                        </a:rPr>
                        <m:t>  </m:t>
                      </m:r>
                      <m:r>
                        <a:rPr lang="es-CO" sz="2400" b="0" i="1" smtClean="0">
                          <a:latin typeface="Cambria Math"/>
                        </a:rPr>
                        <m:t>𝑈</m:t>
                      </m:r>
                      <m:r>
                        <a:rPr lang="es-CO" sz="2400" b="0" i="1" smtClean="0">
                          <a:latin typeface="Cambria Math"/>
                        </a:rPr>
                        <m:t>=2</m:t>
                      </m:r>
                      <m:r>
                        <a:rPr lang="es-CO" sz="2400" b="0" i="1" smtClean="0">
                          <a:latin typeface="Cambria Math"/>
                        </a:rPr>
                        <m:t>𝑥</m:t>
                      </m:r>
                      <m:r>
                        <a:rPr lang="es-CO" sz="2400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7" y="3645024"/>
                <a:ext cx="426988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8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5202" y="1618470"/>
            <a:ext cx="6100238" cy="4845132"/>
            <a:chOff x="1187624" y="980728"/>
            <a:chExt cx="6100238" cy="48451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7" t="28932" r="51917" b="30245"/>
            <a:stretch/>
          </p:blipFill>
          <p:spPr bwMode="auto">
            <a:xfrm>
              <a:off x="1187624" y="980728"/>
              <a:ext cx="6100238" cy="4845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11 CuadroTexto"/>
                <p:cNvSpPr txBox="1"/>
                <p:nvPr/>
              </p:nvSpPr>
              <p:spPr>
                <a:xfrm>
                  <a:off x="1835696" y="4509120"/>
                  <a:ext cx="4010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12" name="1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509120"/>
                  <a:ext cx="40107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22 CuadroTexto"/>
                <p:cNvSpPr txBox="1"/>
                <p:nvPr/>
              </p:nvSpPr>
              <p:spPr>
                <a:xfrm>
                  <a:off x="4237743" y="5188852"/>
                  <a:ext cx="4010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23" name="2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743" y="5188852"/>
                  <a:ext cx="40107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23 CuadroTexto"/>
                <p:cNvSpPr txBox="1"/>
                <p:nvPr/>
              </p:nvSpPr>
              <p:spPr>
                <a:xfrm>
                  <a:off x="1864550" y="4109010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24" name="2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4550" y="4109010"/>
                  <a:ext cx="37221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24 CuadroTexto"/>
                <p:cNvSpPr txBox="1"/>
                <p:nvPr/>
              </p:nvSpPr>
              <p:spPr>
                <a:xfrm>
                  <a:off x="3913177" y="3203239"/>
                  <a:ext cx="407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177" y="3203239"/>
                  <a:ext cx="407483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25 CuadroTexto"/>
                <p:cNvSpPr txBox="1"/>
                <p:nvPr/>
              </p:nvSpPr>
              <p:spPr>
                <a:xfrm>
                  <a:off x="5811448" y="1556792"/>
                  <a:ext cx="14631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000" b="1" i="1" smtClean="0">
                            <a:latin typeface="Cambria Math"/>
                          </a:rPr>
                          <m:t>𝒛</m:t>
                        </m:r>
                        <m:r>
                          <a:rPr lang="es-CO" sz="2000" b="1" i="1" smtClean="0">
                            <a:latin typeface="Cambria Math"/>
                          </a:rPr>
                          <m:t>=</m:t>
                        </m:r>
                        <m:r>
                          <a:rPr lang="es-CO" sz="2000" b="1" i="1" smtClean="0">
                            <a:latin typeface="Cambria Math"/>
                          </a:rPr>
                          <m:t>𝒇</m:t>
                        </m:r>
                        <m:r>
                          <a:rPr lang="es-CO" sz="2000" b="1" i="1" smtClean="0">
                            <a:latin typeface="Cambria Math"/>
                          </a:rPr>
                          <m:t>(</m:t>
                        </m:r>
                        <m:r>
                          <a:rPr lang="es-CO" sz="2000" b="1" i="1" smtClean="0">
                            <a:latin typeface="Cambria Math"/>
                          </a:rPr>
                          <m:t>𝒙</m:t>
                        </m:r>
                        <m:r>
                          <a:rPr lang="es-CO" sz="2000" b="1" i="1" smtClean="0">
                            <a:latin typeface="Cambria Math"/>
                          </a:rPr>
                          <m:t>,</m:t>
                        </m:r>
                        <m:r>
                          <a:rPr lang="es-CO" sz="2000" b="1" i="1" smtClean="0">
                            <a:latin typeface="Cambria Math"/>
                          </a:rPr>
                          <m:t>𝒚</m:t>
                        </m:r>
                        <m:r>
                          <a:rPr lang="es-CO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s-CO" sz="2000" b="1" dirty="0"/>
                </a:p>
              </p:txBody>
            </p:sp>
          </mc:Choice>
          <mc:Fallback xmlns="">
            <p:sp>
              <p:nvSpPr>
                <p:cNvPr id="26" name="2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448" y="1556792"/>
                  <a:ext cx="146315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13 CuadroTexto"/>
          <p:cNvSpPr txBox="1"/>
          <p:nvPr/>
        </p:nvSpPr>
        <p:spPr>
          <a:xfrm>
            <a:off x="610335" y="18864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Se pretende encontrar el volumen del solido formado bajo la superficie y sobre la región rectangular D</a:t>
            </a:r>
            <a:endParaRPr lang="es-C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 rot="861695">
                <a:off x="3532508" y="4992973"/>
                <a:ext cx="25314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400" b="1" i="1" smtClean="0">
                          <a:latin typeface="Cambria Math"/>
                        </a:rPr>
                        <m:t>𝑹𝑬𝑮𝑰𝑶𝑵</m:t>
                      </m:r>
                      <m:r>
                        <a:rPr lang="es-CO" sz="1400" b="1" i="1" smtClean="0">
                          <a:latin typeface="Cambria Math"/>
                        </a:rPr>
                        <m:t> </m:t>
                      </m:r>
                      <m:r>
                        <a:rPr lang="es-CO" sz="1400" b="1" i="1" smtClean="0">
                          <a:latin typeface="Cambria Math"/>
                        </a:rPr>
                        <m:t>𝑫𝑬</m:t>
                      </m:r>
                      <m:r>
                        <a:rPr lang="es-CO" sz="1400" b="1" i="1" smtClean="0">
                          <a:latin typeface="Cambria Math"/>
                        </a:rPr>
                        <m:t> </m:t>
                      </m:r>
                      <m:r>
                        <a:rPr lang="es-CO" sz="1400" b="1" i="1" smtClean="0">
                          <a:latin typeface="Cambria Math"/>
                        </a:rPr>
                        <m:t>𝑰𝑵𝑻𝑬𝑮𝑹𝑨𝑪𝑰𝑶𝑵</m:t>
                      </m:r>
                    </m:oMath>
                  </m:oMathPara>
                </a14:m>
                <a:endParaRPr lang="es-CO" sz="1400" b="1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61695">
                <a:off x="3532508" y="4992973"/>
                <a:ext cx="253146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 rot="861695">
                <a:off x="4288438" y="2903787"/>
                <a:ext cx="1324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400" b="1" i="1" smtClean="0">
                          <a:latin typeface="Cambria Math"/>
                        </a:rPr>
                        <m:t>𝑺𝑼𝑷𝑬𝑹𝑭𝑰𝑪𝑰𝑬</m:t>
                      </m:r>
                    </m:oMath>
                  </m:oMathPara>
                </a14:m>
                <a:endParaRPr lang="es-CO" sz="1400" b="1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61695">
                <a:off x="4288438" y="2903787"/>
                <a:ext cx="132440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8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2756519" y="1815912"/>
                <a:ext cx="5884624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𝐿𝑛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(2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+8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𝐿𝑛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+4))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𝑑𝑥</m:t>
                      </m:r>
                      <m:r>
                        <a:rPr lang="es-CO" sz="28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19" y="1815912"/>
                <a:ext cx="5884624" cy="1061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3280273" y="332656"/>
                <a:ext cx="4178965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O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s-CO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𝐿𝑛</m:t>
                                      </m:r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+4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CO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+8</m:t>
                              </m:r>
                            </m:sup>
                          </m:sSup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𝑑𝑥</m:t>
                      </m:r>
                      <m:r>
                        <a:rPr lang="es-CO" sz="28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73" y="332656"/>
                <a:ext cx="4178965" cy="10611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2449640" y="3284984"/>
                <a:ext cx="6498382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s-CO" sz="2800" i="1">
                              <a:latin typeface="Cambria Math"/>
                            </a:rPr>
                            <m:t>𝐿𝑛</m:t>
                          </m:r>
                          <m:r>
                            <a:rPr lang="es-CO" sz="2800" i="1">
                              <a:latin typeface="Cambria Math"/>
                            </a:rPr>
                            <m:t>(2</m:t>
                          </m:r>
                          <m:r>
                            <a:rPr lang="es-CO" sz="2800" i="1">
                              <a:latin typeface="Cambria Math"/>
                            </a:rPr>
                            <m:t>𝑥</m:t>
                          </m:r>
                          <m:r>
                            <a:rPr lang="es-CO" sz="2800" i="1">
                              <a:latin typeface="Cambria Math"/>
                            </a:rPr>
                            <m:t>+8)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s-CO" sz="2800" i="1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CO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s-CO" sz="2800" i="1">
                                  <a:latin typeface="Cambria Math"/>
                                </a:rPr>
                                <m:t>𝐿𝑛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+4)</m:t>
                              </m:r>
                            </m:e>
                          </m:nary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𝑑𝑥</m:t>
                      </m:r>
                      <m:r>
                        <a:rPr lang="es-CO" sz="28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640" y="3284984"/>
                <a:ext cx="6498382" cy="10611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CuadroTexto"/>
          <p:cNvSpPr txBox="1"/>
          <p:nvPr/>
        </p:nvSpPr>
        <p:spPr>
          <a:xfrm>
            <a:off x="827584" y="4725144"/>
            <a:ext cx="329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Aplicando integración por partes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04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99592" y="116632"/>
                <a:ext cx="3003771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s-CO" sz="2800" i="1">
                              <a:latin typeface="Cambria Math"/>
                            </a:rPr>
                            <m:t>𝐿𝑛</m:t>
                          </m:r>
                          <m:r>
                            <a:rPr lang="es-CO" sz="2800" i="1">
                              <a:latin typeface="Cambria Math"/>
                            </a:rPr>
                            <m:t>(2</m:t>
                          </m:r>
                          <m:r>
                            <a:rPr lang="es-CO" sz="2800" i="1">
                              <a:latin typeface="Cambria Math"/>
                            </a:rPr>
                            <m:t>𝑥</m:t>
                          </m:r>
                          <m:r>
                            <a:rPr lang="es-CO" sz="2800" i="1">
                              <a:latin typeface="Cambria Math"/>
                            </a:rPr>
                            <m:t>+8)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6632"/>
                <a:ext cx="3003771" cy="1061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905953" y="1412776"/>
                <a:ext cx="6458691" cy="908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𝑈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𝐿𝑛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+8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  </m:t>
                      </m:r>
                      <m:r>
                        <a:rPr lang="es-CO" sz="2800" b="0" i="1" smtClean="0">
                          <a:latin typeface="Cambria Math"/>
                        </a:rPr>
                        <m:t>𝑑𝑒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𝑑𝑜𝑛𝑑𝑒</m:t>
                      </m:r>
                      <m:r>
                        <a:rPr lang="es-CO" sz="2800" b="0" i="1" smtClean="0">
                          <a:latin typeface="Cambria Math"/>
                        </a:rPr>
                        <m:t>  </m:t>
                      </m:r>
                      <m:r>
                        <a:rPr lang="es-CO" sz="2800" b="0" i="1" smtClean="0">
                          <a:latin typeface="Cambria Math"/>
                        </a:rPr>
                        <m:t>𝑑𝑈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+8</m:t>
                          </m:r>
                        </m:den>
                      </m:f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53" y="1412776"/>
                <a:ext cx="6458691" cy="90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883715" y="2492896"/>
                <a:ext cx="4358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𝑑𝑉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𝑑𝑥</m:t>
                      </m:r>
                      <m:r>
                        <a:rPr lang="es-CO" sz="2800" b="0" i="1" smtClean="0">
                          <a:latin typeface="Cambria Math"/>
                        </a:rPr>
                        <m:t>   </m:t>
                      </m:r>
                      <m:r>
                        <a:rPr lang="es-CO" sz="2800" b="0" i="1" smtClean="0">
                          <a:latin typeface="Cambria Math"/>
                        </a:rPr>
                        <m:t>𝑑𝑒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𝑑𝑜𝑛𝑑𝑒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𝑉</m:t>
                      </m:r>
                      <m:r>
                        <a:rPr lang="es-CO" sz="2800" b="0" i="1" smtClean="0">
                          <a:latin typeface="Cambria Math"/>
                        </a:rPr>
                        <m:t> =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15" y="2492896"/>
                <a:ext cx="435830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1054727" y="3356992"/>
                <a:ext cx="5259966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s-CO" sz="2800" i="1">
                              <a:latin typeface="Cambria Math"/>
                            </a:rPr>
                            <m:t>𝐿𝑛</m:t>
                          </m:r>
                          <m:r>
                            <a:rPr lang="es-CO" sz="2800" i="1">
                              <a:latin typeface="Cambria Math"/>
                            </a:rPr>
                            <m:t>(2</m:t>
                          </m:r>
                          <m:r>
                            <a:rPr lang="es-CO" sz="2800" i="1">
                              <a:latin typeface="Cambria Math"/>
                            </a:rPr>
                            <m:t>𝑥</m:t>
                          </m:r>
                          <m:r>
                            <a:rPr lang="es-CO" sz="2800" i="1">
                              <a:latin typeface="Cambria Math"/>
                            </a:rPr>
                            <m:t>+8)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𝑈𝑉</m:t>
                      </m:r>
                      <m:r>
                        <a:rPr lang="es-CO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𝑉𝑑𝑈</m:t>
                          </m:r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27" y="3356992"/>
                <a:ext cx="5259966" cy="12225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1131527" y="4797152"/>
                <a:ext cx="7313284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s-CO" sz="2800" i="1">
                              <a:latin typeface="Cambria Math"/>
                            </a:rPr>
                            <m:t>𝐿𝑛</m:t>
                          </m:r>
                          <m:r>
                            <a:rPr lang="es-CO" sz="2800" i="1">
                              <a:latin typeface="Cambria Math"/>
                            </a:rPr>
                            <m:t>(2</m:t>
                          </m:r>
                          <m:r>
                            <a:rPr lang="es-CO" sz="2800" i="1">
                              <a:latin typeface="Cambria Math"/>
                            </a:rPr>
                            <m:t>𝑥</m:t>
                          </m:r>
                          <m:r>
                            <a:rPr lang="es-CO" sz="2800" i="1">
                              <a:latin typeface="Cambria Math"/>
                            </a:rPr>
                            <m:t>+8)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𝑥𝐿𝑛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+8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𝑥𝑑𝑥</m:t>
                              </m:r>
                            </m:num>
                            <m:den>
                              <m:r>
                                <a:rPr lang="es-CO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+8</m:t>
                              </m:r>
                            </m:den>
                          </m:f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27" y="4797152"/>
                <a:ext cx="7313284" cy="12225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467544" y="601910"/>
                <a:ext cx="8448723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s-CO" sz="2800" i="1">
                              <a:latin typeface="Cambria Math"/>
                            </a:rPr>
                            <m:t>𝐿𝑛</m:t>
                          </m:r>
                          <m:r>
                            <a:rPr lang="es-CO" sz="2800" i="1">
                              <a:latin typeface="Cambria Math"/>
                            </a:rPr>
                            <m:t>(2</m:t>
                          </m:r>
                          <m:r>
                            <a:rPr lang="es-CO" sz="2800" i="1">
                              <a:latin typeface="Cambria Math"/>
                            </a:rPr>
                            <m:t>𝑥</m:t>
                          </m:r>
                          <m:r>
                            <a:rPr lang="es-CO" sz="2800" i="1">
                              <a:latin typeface="Cambria Math"/>
                            </a:rPr>
                            <m:t>+8)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𝑥𝐿𝑛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+8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sz="2800" b="0" i="1" smtClean="0">
                                  <a:latin typeface="Cambria Math"/>
                                </a:rPr>
                                <m:t>(2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+8−8)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s-CO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+8</m:t>
                              </m:r>
                            </m:den>
                          </m:f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01910"/>
                <a:ext cx="8448723" cy="12225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267744" y="2015201"/>
                <a:ext cx="6770058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𝑥𝐿𝑛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+8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+8</m:t>
                                  </m:r>
                                </m:num>
                                <m:den>
                                  <m:r>
                                    <a:rPr lang="es-CO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+8</m:t>
                                  </m:r>
                                </m:den>
                              </m:f>
                              <m:r>
                                <a:rPr lang="es-CO" sz="28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800" i="1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s-CO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+8</m:t>
                                  </m:r>
                                </m:den>
                              </m:f>
                            </m:e>
                          </m:d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015201"/>
                <a:ext cx="6770058" cy="12225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276306" y="3516685"/>
                <a:ext cx="5942396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𝑥𝐿𝑛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+8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800" i="1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s-CO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+8</m:t>
                                  </m:r>
                                </m:den>
                              </m:f>
                            </m:e>
                          </m:d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06" y="3516685"/>
                <a:ext cx="5942396" cy="12225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2395883" y="5013176"/>
                <a:ext cx="6091091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𝑥𝐿𝑛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+8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CO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sz="2800" i="1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s-CO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+8</m:t>
                              </m:r>
                            </m:den>
                          </m:f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83" y="5013176"/>
                <a:ext cx="6091091" cy="12225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395882" y="548680"/>
                <a:ext cx="6168355" cy="578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CO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i="1">
                                      <a:latin typeface="Cambria Math"/>
                                    </a:rPr>
                                    <m:t>𝑥𝐿𝑛</m:t>
                                  </m:r>
                                  <m:d>
                                    <m:d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+8</m:t>
                                      </m:r>
                                    </m:e>
                                  </m:d>
                                  <m:r>
                                    <a:rPr lang="es-CO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𝐿𝑛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(2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+8)</m:t>
                                  </m:r>
                                </m:e>
                              </m:d>
                            </m:e>
                            <m:sub>
                              <m:r>
                                <a:rPr lang="es-CO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82" y="548680"/>
                <a:ext cx="6168355" cy="5786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555776" y="1700808"/>
                <a:ext cx="51378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i="1">
                          <a:latin typeface="Cambria Math"/>
                        </a:rPr>
                        <m:t>2</m:t>
                      </m:r>
                      <m:r>
                        <a:rPr lang="es-CO" sz="2800" i="1">
                          <a:latin typeface="Cambria Math"/>
                        </a:rPr>
                        <m:t>𝐿𝑛</m:t>
                      </m:r>
                      <m:d>
                        <m:dPr>
                          <m:ctrlPr>
                            <a:rPr lang="es-C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i="1">
                              <a:latin typeface="Cambria Math"/>
                            </a:rPr>
                            <m:t>4+8</m:t>
                          </m:r>
                        </m:e>
                      </m:d>
                      <m:r>
                        <a:rPr lang="es-CO" sz="2800" i="1">
                          <a:latin typeface="Cambria Math"/>
                        </a:rPr>
                        <m:t>−2+4</m:t>
                      </m:r>
                      <m:r>
                        <a:rPr lang="es-CO" sz="2800" i="1">
                          <a:latin typeface="Cambria Math"/>
                        </a:rPr>
                        <m:t>𝐿𝑛</m:t>
                      </m:r>
                      <m:r>
                        <a:rPr lang="es-CO" sz="2800" i="1">
                          <a:latin typeface="Cambria Math"/>
                        </a:rPr>
                        <m:t>(4+8)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700808"/>
                <a:ext cx="513781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580572" y="2708920"/>
                <a:ext cx="2557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=6</m:t>
                      </m:r>
                      <m:r>
                        <a:rPr lang="es-CO" sz="2800" i="1">
                          <a:latin typeface="Cambria Math"/>
                        </a:rPr>
                        <m:t>𝐿𝑛</m:t>
                      </m:r>
                      <m:d>
                        <m:dPr>
                          <m:ctrlPr>
                            <a:rPr lang="es-C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s-CO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572" y="2708920"/>
                <a:ext cx="255794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539552" y="4031570"/>
                <a:ext cx="5237972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s-CO" sz="2800" i="1">
                              <a:latin typeface="Cambria Math"/>
                            </a:rPr>
                            <m:t>𝐿𝑛</m:t>
                          </m:r>
                          <m:r>
                            <a:rPr lang="es-CO" sz="2800" i="1">
                              <a:latin typeface="Cambria Math"/>
                            </a:rPr>
                            <m:t>(2</m:t>
                          </m:r>
                          <m:r>
                            <a:rPr lang="es-CO" sz="2800" i="1">
                              <a:latin typeface="Cambria Math"/>
                            </a:rPr>
                            <m:t>𝑥</m:t>
                          </m:r>
                          <m:r>
                            <a:rPr lang="es-CO" sz="2800" i="1">
                              <a:latin typeface="Cambria Math"/>
                            </a:rPr>
                            <m:t>+8)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i="1">
                          <a:latin typeface="Cambria Math"/>
                        </a:rPr>
                        <m:t>6</m:t>
                      </m:r>
                      <m:r>
                        <a:rPr lang="es-CO" sz="2800" i="1">
                          <a:latin typeface="Cambria Math"/>
                        </a:rPr>
                        <m:t>𝐿𝑛</m:t>
                      </m:r>
                      <m:d>
                        <m:dPr>
                          <m:ctrlPr>
                            <a:rPr lang="es-C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s-CO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31570"/>
                <a:ext cx="5237972" cy="10611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1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421876" y="2150621"/>
                <a:ext cx="3214020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s-CO" sz="2800" i="1">
                              <a:latin typeface="Cambria Math"/>
                            </a:rPr>
                            <m:t>𝐿𝑛</m:t>
                          </m:r>
                          <m:d>
                            <m:dPr>
                              <m:ctrlPr>
                                <a:rPr lang="es-C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6" y="2150621"/>
                <a:ext cx="3214020" cy="1061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611560" y="4766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Aplicando u procedimiento similar al empleado para calcular la integral anterior, se tiene que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491880" y="2391873"/>
                <a:ext cx="5800883" cy="578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CO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i="1">
                                      <a:latin typeface="Cambria Math"/>
                                    </a:rPr>
                                    <m:t>𝑥𝐿𝑛</m:t>
                                  </m:r>
                                  <m:d>
                                    <m:d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  <m:r>
                                    <a:rPr lang="es-CO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𝐿𝑛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(2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+4)</m:t>
                                  </m:r>
                                </m:e>
                              </m:d>
                            </m:e>
                            <m:sub>
                              <m:r>
                                <a:rPr lang="es-CO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391873"/>
                <a:ext cx="5800883" cy="5786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74276" y="3573016"/>
                <a:ext cx="5039072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s-CO" sz="2800" i="1">
                              <a:latin typeface="Cambria Math"/>
                            </a:rPr>
                            <m:t>𝐿𝑛</m:t>
                          </m:r>
                          <m:d>
                            <m:dPr>
                              <m:ctrlPr>
                                <a:rPr lang="es-C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=4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𝐿𝑛</m:t>
                          </m:r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</a:rPr>
                            <m:t>−2</m:t>
                          </m:r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6" y="3573016"/>
                <a:ext cx="5039072" cy="10611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421876" y="51571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Luego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6857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51520" y="692696"/>
                <a:ext cx="7873053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CO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CO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s-CO" sz="28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  <m:r>
                            <a:rPr lang="es-CO" sz="28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𝐿𝑛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12−2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𝐿𝑛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8−2</m:t>
                          </m:r>
                        </m:e>
                      </m:d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2696"/>
                <a:ext cx="7873053" cy="1061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422889" y="2492896"/>
                <a:ext cx="6024983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CO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CO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s-CO" sz="28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  <m:r>
                            <a:rPr lang="es-CO" sz="28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6</m:t>
                      </m:r>
                      <m:r>
                        <a:rPr lang="es-CO" sz="2800" b="0" i="1" smtClean="0">
                          <a:latin typeface="Cambria Math"/>
                        </a:rPr>
                        <m:t>𝐿𝑛</m:t>
                      </m:r>
                      <m:r>
                        <a:rPr lang="es-CO" sz="2800" b="0" i="1" smtClean="0">
                          <a:latin typeface="Cambria Math"/>
                        </a:rPr>
                        <m:t>12−4</m:t>
                      </m:r>
                      <m:r>
                        <a:rPr lang="es-CO" sz="2800" b="0" i="1" smtClean="0">
                          <a:latin typeface="Cambria Math"/>
                        </a:rPr>
                        <m:t>𝐿𝑛</m:t>
                      </m:r>
                      <m:r>
                        <a:rPr lang="es-CO" sz="2800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89" y="2492896"/>
                <a:ext cx="6024983" cy="10611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9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19263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Por ejemplo</a:t>
            </a:r>
            <a:endParaRPr lang="es-CO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Evaluar 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8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es-CO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CO" sz="2800" b="0" i="1" smtClean="0">
                            <a:latin typeface="Cambria Math"/>
                          </a:rPr>
                          <m:t>𝑑𝑦𝑑𝑥</m:t>
                        </m:r>
                      </m:e>
                    </m:nary>
                  </m:oMath>
                </a14:m>
                <a:r>
                  <a:rPr lang="es-CO" sz="2800" dirty="0" smtClean="0"/>
                  <a:t>      si </a:t>
                </a:r>
                <a:endParaRPr lang="es-CO" sz="2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blipFill rotWithShape="1">
                <a:blip r:embed="rId2"/>
                <a:stretch>
                  <a:fillRect l="-2591" r="-1684" b="-1623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411760" y="1340768"/>
                <a:ext cx="3717556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𝑎</m:t>
                      </m:r>
                      <m:r>
                        <a:rPr lang="es-CO" sz="2800" b="0" i="1" smtClean="0">
                          <a:latin typeface="Cambria Math"/>
                        </a:rPr>
                        <m:t>) </m:t>
                      </m:r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340768"/>
                <a:ext cx="3717556" cy="6141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875713" y="2334028"/>
                <a:ext cx="64100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𝐷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  1≤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≤2 ;0≤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≤2</m:t>
                          </m:r>
                        </m:e>
                      </m:d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3" y="2334028"/>
                <a:ext cx="641002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564160" y="3284984"/>
                <a:ext cx="4124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𝑏</m:t>
                      </m:r>
                      <m:r>
                        <a:rPr lang="es-CO" sz="2800" b="0" i="1" smtClean="0">
                          <a:latin typeface="Cambria Math"/>
                        </a:rPr>
                        <m:t>) </m:t>
                      </m:r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𝑆𝑒𝑛</m:t>
                      </m:r>
                      <m:r>
                        <a:rPr lang="es-CO" sz="2800" b="0" i="1" smtClean="0">
                          <a:latin typeface="Cambria Math"/>
                        </a:rPr>
                        <m:t>(2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  <m:r>
                        <a:rPr lang="es-CO" sz="2800" b="0" i="1" smtClean="0">
                          <a:latin typeface="Cambria Math"/>
                        </a:rPr>
                        <m:t>+</m:t>
                      </m:r>
                      <m:r>
                        <a:rPr lang="es-CO" sz="2800" b="0" i="1" smtClean="0">
                          <a:latin typeface="Cambria Math"/>
                        </a:rPr>
                        <m:t>𝑦</m:t>
                      </m:r>
                      <m:r>
                        <a:rPr lang="es-CO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60" y="3284984"/>
                <a:ext cx="412459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028113" y="4005064"/>
                <a:ext cx="6540380" cy="824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𝐷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  0≤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 ;0≤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13" y="4005064"/>
                <a:ext cx="6540380" cy="8244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750317" y="5326777"/>
                <a:ext cx="3961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𝑐</m:t>
                      </m:r>
                      <m:r>
                        <a:rPr lang="es-CO" sz="2800" b="0" i="1" smtClean="0">
                          <a:latin typeface="Cambria Math"/>
                        </a:rPr>
                        <m:t>) </m:t>
                      </m:r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317" y="5326777"/>
                <a:ext cx="396198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214270" y="6021288"/>
                <a:ext cx="6837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𝐷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  −1≤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≤1 ;0≤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70" y="6021288"/>
                <a:ext cx="683725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1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683569" y="476672"/>
                <a:ext cx="816970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800" dirty="0" smtClean="0"/>
                  <a:t>Si la función </a:t>
                </a:r>
                <a14:m>
                  <m:oMath xmlns:m="http://schemas.openxmlformats.org/officeDocument/2006/math">
                    <m:r>
                      <a:rPr lang="es-CO" sz="2800" i="1" dirty="0" smtClean="0">
                        <a:latin typeface="Cambria Math"/>
                      </a:rPr>
                      <m:t>𝑓</m:t>
                    </m:r>
                    <m:r>
                      <a:rPr lang="es-CO" sz="2800" i="1" dirty="0" smtClean="0">
                        <a:latin typeface="Cambria Math"/>
                      </a:rPr>
                      <m:t>(</m:t>
                    </m:r>
                    <m:r>
                      <a:rPr lang="es-CO" sz="2800" i="1" dirty="0" err="1" smtClean="0">
                        <a:latin typeface="Cambria Math"/>
                      </a:rPr>
                      <m:t>𝑥</m:t>
                    </m:r>
                    <m:r>
                      <a:rPr lang="es-CO" sz="2800" i="1" dirty="0" err="1" smtClean="0">
                        <a:latin typeface="Cambria Math"/>
                      </a:rPr>
                      <m:t>,</m:t>
                    </m:r>
                    <m:r>
                      <a:rPr lang="es-CO" sz="2800" i="1" dirty="0" err="1" smtClean="0">
                        <a:latin typeface="Cambria Math"/>
                      </a:rPr>
                      <m:t>𝑦</m:t>
                    </m:r>
                    <m:r>
                      <a:rPr lang="es-CO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CO" sz="2800" dirty="0" smtClean="0"/>
                  <a:t> se puede factorizar o expresar como el producto de dos funciones de la forma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s-CO" sz="2800" b="0" dirty="0" smtClean="0"/>
              </a:p>
              <a:p>
                <a:r>
                  <a:rPr lang="es-CO" sz="2800" dirty="0" smtClean="0"/>
                  <a:t>La integral se puede calcular como </a:t>
                </a:r>
                <a:endParaRPr lang="es-CO" sz="28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476672"/>
                <a:ext cx="8169704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93" t="-3020" b="-872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91074" y="2996952"/>
                <a:ext cx="8705460" cy="1224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3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3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O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𝑑𝑦𝑑𝑥</m:t>
                              </m:r>
                            </m:e>
                          </m:nary>
                          <m:r>
                            <a:rPr lang="es-CO" sz="32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s-CO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s-CO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s-CO" sz="3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d>
                        </m:e>
                      </m:nary>
                      <m:d>
                        <m:dPr>
                          <m:ctrlPr>
                            <a:rPr lang="es-CO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s-CO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s-CO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O" sz="3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s-CO" sz="3200" b="0" i="1" smtClean="0">
                                  <a:latin typeface="Cambria Math"/>
                                  <a:ea typeface="Cambria Math"/>
                                </a:rPr>
                                <m:t>𝑑𝑦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74" y="2996952"/>
                <a:ext cx="8705460" cy="12245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2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502729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Por ejemplo</a:t>
            </a:r>
            <a:endParaRPr lang="es-CO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429144" y="1478805"/>
                <a:ext cx="5390706" cy="93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s-CO" sz="2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𝑥𝑦𝑑𝑦𝑑𝑥</m:t>
                              </m:r>
                            </m:e>
                          </m:nary>
                        </m:e>
                      </m:nary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𝑥𝑑𝑥</m:t>
                              </m:r>
                            </m:e>
                          </m:nary>
                        </m:e>
                      </m:d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𝑦𝑑𝑦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44" y="1478805"/>
                <a:ext cx="5390706" cy="9337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491880" y="2708920"/>
                <a:ext cx="2884187" cy="1064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s-CO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s-CO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CO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s-CO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CO" sz="2400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CO" sz="2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s-CO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708920"/>
                <a:ext cx="2884187" cy="10649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524169" y="4077072"/>
                <a:ext cx="3520451" cy="962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400" i="1" smtClean="0">
                              <a:latin typeface="Cambria Math"/>
                            </a:rPr>
                            <m:t>2</m:t>
                          </m:r>
                          <m:r>
                            <a:rPr lang="es-CO" sz="2400" b="0" i="1" smtClean="0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400" b="0" i="1" smtClean="0">
                              <a:latin typeface="Cambria Math"/>
                            </a:rPr>
                            <m:t>−2∗</m:t>
                          </m:r>
                          <m:sSup>
                            <m:sSup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169" y="4077072"/>
                <a:ext cx="3520451" cy="9623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3524169" y="5160538"/>
                <a:ext cx="1955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400" i="1" smtClean="0">
                              <a:latin typeface="Cambria Math"/>
                            </a:rPr>
                            <m:t>8</m:t>
                          </m:r>
                          <m:r>
                            <a:rPr lang="es-CO" sz="2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169" y="5160538"/>
                <a:ext cx="195502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3575534" y="5868612"/>
                <a:ext cx="9081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34" y="5868612"/>
                <a:ext cx="90813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502729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Por ejemplo</a:t>
            </a:r>
            <a:endParaRPr lang="es-CO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429144" y="1478805"/>
                <a:ext cx="5713167" cy="920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s-CO" sz="2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O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s-CO" sz="24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s-CO" sz="2400" i="1">
                              <a:latin typeface="Cambria Math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2400" i="1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s-CO" sz="24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4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CO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s-CO" sz="2400" i="1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44" y="1478805"/>
                <a:ext cx="5713167" cy="920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4114800" y="2971800"/>
                <a:ext cx="3747564" cy="93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s-CO" sz="2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s-CO" sz="2400" b="0" i="1" smtClean="0">
                                  <a:latin typeface="Cambria Math"/>
                                </a:rPr>
                                <m:t>𝑑𝑦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3747564" cy="9337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4097676" y="4221088"/>
                <a:ext cx="3209148" cy="1064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s-C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CO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s-CO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CO" sz="2400" b="0" i="1" smtClean="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s-CO" sz="2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s-CO" sz="24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s-CO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s-CO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CO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s-CO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CO" sz="2400" b="0" i="1" smtClean="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s-CO" sz="2400" b="0" i="1" smtClean="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es-CO" sz="2400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s-CO" sz="24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s-CO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676" y="4221088"/>
                <a:ext cx="3209148" cy="10649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4127407" y="5589240"/>
                <a:ext cx="3457420" cy="962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s-CO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O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CO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2400" b="0" i="1" smtClean="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O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407" y="5589240"/>
                <a:ext cx="3457420" cy="9623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30151" r="51773" b="23903"/>
          <a:stretch/>
        </p:blipFill>
        <p:spPr bwMode="auto">
          <a:xfrm>
            <a:off x="1475656" y="1517554"/>
            <a:ext cx="5688632" cy="510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51520" y="289067"/>
                <a:ext cx="86409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CO" sz="2400" dirty="0" smtClean="0"/>
                  <a:t>Para determinar una aproximación del volumen del solido, dividimos la región de integración ( D ) , en </a:t>
                </a:r>
                <a14:m>
                  <m:oMath xmlns:m="http://schemas.openxmlformats.org/officeDocument/2006/math">
                    <m:r>
                      <a:rPr lang="es-CO" sz="2400" i="1" dirty="0" smtClean="0">
                        <a:latin typeface="Cambria Math"/>
                      </a:rPr>
                      <m:t>𝑛</m:t>
                    </m:r>
                    <m:r>
                      <a:rPr lang="es-CO" sz="24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s-CO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s-CO" sz="2400" dirty="0" smtClean="0"/>
                  <a:t> subregiones</a:t>
                </a:r>
                <a:endParaRPr lang="es-CO" sz="24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9067"/>
                <a:ext cx="864095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58" b="-609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5868144" y="5733256"/>
                <a:ext cx="1712007" cy="56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latin typeface="Cambria Math"/>
                        </a:rPr>
                        <m:t>=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s-CO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O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s-CO" sz="28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s-CO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O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b>
                          <m:r>
                            <a:rPr lang="es-CO" sz="28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733256"/>
                <a:ext cx="1712007" cy="5640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6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683568" y="1125890"/>
                <a:ext cx="3643754" cy="67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a)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nary>
                          <m:naryPr>
                            <m:ctrlPr>
                              <a:rPr lang="es-CO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O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s-CO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CO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𝑥𝑒</m:t>
                                </m:r>
                              </m:e>
                              <m:sup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 lang="es-CO" sz="2800" b="0" i="1" smtClean="0">
                                <a:latin typeface="Cambria Math"/>
                              </a:rPr>
                              <m:t>𝑑𝑦𝑑𝑥</m:t>
                            </m:r>
                          </m:e>
                        </m:nary>
                      </m:e>
                    </m:nary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25890"/>
                <a:ext cx="3643754" cy="677493"/>
              </a:xfrm>
              <a:prstGeom prst="rect">
                <a:avLst/>
              </a:prstGeom>
              <a:blipFill rotWithShape="1">
                <a:blip r:embed="rId2"/>
                <a:stretch>
                  <a:fillRect l="-3344" b="-1711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899592" y="476672"/>
            <a:ext cx="4116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/>
              <a:t>Evaluar las siguientes integrales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5148064" y="1133196"/>
                <a:ext cx="3805594" cy="67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b)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8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nary>
                          <m:naryPr>
                            <m:ctrlPr>
                              <a:rPr lang="es-CO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O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s-CO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CO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𝑥𝑒</m:t>
                                </m:r>
                              </m:e>
                              <m:sup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 lang="es-CO" sz="2800" b="0" i="1" smtClean="0">
                                <a:latin typeface="Cambria Math"/>
                              </a:rPr>
                              <m:t>𝑑𝑦𝑑𝑥</m:t>
                            </m:r>
                          </m:e>
                        </m:nary>
                      </m:e>
                    </m:nary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133196"/>
                <a:ext cx="3805594" cy="677493"/>
              </a:xfrm>
              <a:prstGeom prst="rect">
                <a:avLst/>
              </a:prstGeom>
              <a:blipFill rotWithShape="1">
                <a:blip r:embed="rId3"/>
                <a:stretch>
                  <a:fillRect l="-3200" b="-1711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15031" y="2595093"/>
                <a:ext cx="4885953" cy="67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c)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nary>
                          <m:naryPr>
                            <m:ctrlPr>
                              <a:rPr lang="es-CO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O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s-CO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s-CO" sz="2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s-CO" sz="2800" b="0" i="1" smtClean="0">
                                <a:latin typeface="Cambria Math"/>
                              </a:rPr>
                              <m:t>𝑑𝑦𝑑𝑥</m:t>
                            </m:r>
                          </m:e>
                        </m:nary>
                      </m:e>
                    </m:nary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31" y="2595093"/>
                <a:ext cx="4885953" cy="677493"/>
              </a:xfrm>
              <a:prstGeom prst="rect">
                <a:avLst/>
              </a:prstGeom>
              <a:blipFill rotWithShape="1">
                <a:blip r:embed="rId4"/>
                <a:stretch>
                  <a:fillRect l="-2494" b="-1711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527219" y="3804840"/>
                <a:ext cx="5488682" cy="67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d)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2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CO" sz="2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nary>
                          <m:naryPr>
                            <m:ctrlPr>
                              <a:rPr lang="es-CO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O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s-CO" sz="2800" b="0" i="1" smtClean="0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d>
                              <m:dPr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−2  </m:t>
                                </m:r>
                              </m:e>
                            </m:d>
                            <m:r>
                              <a:rPr lang="es-CO" sz="2800" b="0" i="1" smtClean="0">
                                <a:latin typeface="Cambria Math"/>
                              </a:rPr>
                              <m:t>𝑑𝑦𝑑𝑥</m:t>
                            </m:r>
                          </m:e>
                        </m:nary>
                      </m:e>
                    </m:nary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19" y="3804840"/>
                <a:ext cx="5488682" cy="677493"/>
              </a:xfrm>
              <a:prstGeom prst="rect">
                <a:avLst/>
              </a:prstGeom>
              <a:blipFill rotWithShape="1">
                <a:blip r:embed="rId5"/>
                <a:stretch>
                  <a:fillRect l="-2220" b="-1711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621973" y="5013176"/>
                <a:ext cx="5176161" cy="639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e)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CO" sz="2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  <m:e>
                        <m:nary>
                          <m:naryPr>
                            <m:ctrlPr>
                              <a:rPr lang="es-CO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O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s-CO" sz="28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CO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𝑆𝑒𝑛</m:t>
                                </m:r>
                              </m:e>
                              <m:sup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O" sz="2800" b="0" i="1" smtClean="0">
                                <a:latin typeface="Cambria Math"/>
                              </a:rPr>
                              <m:t>(2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𝐶𝑜𝑠</m:t>
                                </m:r>
                              </m:e>
                              <m:sup>
                                <m:r>
                                  <a:rPr lang="es-CO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O" sz="2800" b="0" i="1" smtClean="0">
                                <a:latin typeface="Cambria Math"/>
                              </a:rPr>
                              <m:t>(3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𝑑𝑦𝑑𝑥</m:t>
                            </m:r>
                          </m:e>
                        </m:nary>
                      </m:e>
                    </m:nary>
                  </m:oMath>
                </a14:m>
                <a:endParaRPr lang="es-CO" sz="28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73" y="5013176"/>
                <a:ext cx="5176161" cy="639727"/>
              </a:xfrm>
              <a:prstGeom prst="rect">
                <a:avLst/>
              </a:prstGeom>
              <a:blipFill rotWithShape="1">
                <a:blip r:embed="rId6"/>
                <a:stretch>
                  <a:fillRect l="-2356" b="-1714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6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9359" y="63177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Cuando las regiones no son rectangulares, se presentan dos casos</a:t>
            </a:r>
            <a:endParaRPr lang="es-CO" sz="28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700985" y="3210450"/>
            <a:ext cx="3168352" cy="3024336"/>
            <a:chOff x="4860032" y="3210450"/>
            <a:chExt cx="3168352" cy="3024336"/>
          </a:xfrm>
        </p:grpSpPr>
        <p:cxnSp>
          <p:nvCxnSpPr>
            <p:cNvPr id="4" name="3 Conector recto de flecha"/>
            <p:cNvCxnSpPr/>
            <p:nvPr/>
          </p:nvCxnSpPr>
          <p:spPr>
            <a:xfrm flipV="1">
              <a:off x="4860032" y="3210450"/>
              <a:ext cx="0" cy="3024336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Conector recto de flecha"/>
            <p:cNvCxnSpPr/>
            <p:nvPr/>
          </p:nvCxnSpPr>
          <p:spPr>
            <a:xfrm>
              <a:off x="4860032" y="6234786"/>
              <a:ext cx="3168352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6 Forma libre"/>
          <p:cNvSpPr/>
          <p:nvPr/>
        </p:nvSpPr>
        <p:spPr>
          <a:xfrm>
            <a:off x="1185753" y="3498482"/>
            <a:ext cx="2017471" cy="712362"/>
          </a:xfrm>
          <a:custGeom>
            <a:avLst/>
            <a:gdLst>
              <a:gd name="connsiteX0" fmla="*/ 0 w 2369127"/>
              <a:gd name="connsiteY0" fmla="*/ 528701 h 712362"/>
              <a:gd name="connsiteX1" fmla="*/ 540327 w 2369127"/>
              <a:gd name="connsiteY1" fmla="*/ 2229 h 712362"/>
              <a:gd name="connsiteX2" fmla="*/ 1413164 w 2369127"/>
              <a:gd name="connsiteY2" fmla="*/ 708811 h 712362"/>
              <a:gd name="connsiteX3" fmla="*/ 2369127 w 2369127"/>
              <a:gd name="connsiteY3" fmla="*/ 293174 h 712362"/>
              <a:gd name="connsiteX4" fmla="*/ 2369127 w 2369127"/>
              <a:gd name="connsiteY4" fmla="*/ 293174 h 71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127" h="712362">
                <a:moveTo>
                  <a:pt x="0" y="528701"/>
                </a:moveTo>
                <a:cubicBezTo>
                  <a:pt x="152400" y="250456"/>
                  <a:pt x="304800" y="-27789"/>
                  <a:pt x="540327" y="2229"/>
                </a:cubicBezTo>
                <a:cubicBezTo>
                  <a:pt x="775854" y="32247"/>
                  <a:pt x="1108364" y="660320"/>
                  <a:pt x="1413164" y="708811"/>
                </a:cubicBezTo>
                <a:cubicBezTo>
                  <a:pt x="1717964" y="757302"/>
                  <a:pt x="2369127" y="293174"/>
                  <a:pt x="2369127" y="293174"/>
                </a:cubicBezTo>
                <a:lnTo>
                  <a:pt x="2369127" y="293174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orma libre"/>
          <p:cNvSpPr/>
          <p:nvPr/>
        </p:nvSpPr>
        <p:spPr>
          <a:xfrm>
            <a:off x="1185753" y="4938642"/>
            <a:ext cx="1990119" cy="180356"/>
          </a:xfrm>
          <a:custGeom>
            <a:avLst/>
            <a:gdLst>
              <a:gd name="connsiteX0" fmla="*/ 0 w 2093065"/>
              <a:gd name="connsiteY0" fmla="*/ 180356 h 180356"/>
              <a:gd name="connsiteX1" fmla="*/ 609600 w 2093065"/>
              <a:gd name="connsiteY1" fmla="*/ 247 h 180356"/>
              <a:gd name="connsiteX2" fmla="*/ 1246909 w 2093065"/>
              <a:gd name="connsiteY2" fmla="*/ 138793 h 180356"/>
              <a:gd name="connsiteX3" fmla="*/ 2036618 w 2093065"/>
              <a:gd name="connsiteY3" fmla="*/ 27956 h 180356"/>
              <a:gd name="connsiteX4" fmla="*/ 1967345 w 2093065"/>
              <a:gd name="connsiteY4" fmla="*/ 27956 h 1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065" h="180356">
                <a:moveTo>
                  <a:pt x="0" y="180356"/>
                </a:moveTo>
                <a:cubicBezTo>
                  <a:pt x="200891" y="93765"/>
                  <a:pt x="401782" y="7174"/>
                  <a:pt x="609600" y="247"/>
                </a:cubicBezTo>
                <a:cubicBezTo>
                  <a:pt x="817418" y="-6680"/>
                  <a:pt x="1009073" y="134175"/>
                  <a:pt x="1246909" y="138793"/>
                </a:cubicBezTo>
                <a:cubicBezTo>
                  <a:pt x="1484745" y="143411"/>
                  <a:pt x="1916545" y="46429"/>
                  <a:pt x="2036618" y="27956"/>
                </a:cubicBezTo>
                <a:cubicBezTo>
                  <a:pt x="2156691" y="9483"/>
                  <a:pt x="2062018" y="18719"/>
                  <a:pt x="1967345" y="27956"/>
                </a:cubicBezTo>
              </a:path>
            </a:pathLst>
          </a:custGeom>
          <a:noFill/>
          <a:ln w="444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>
            <a:off x="1185753" y="4002538"/>
            <a:ext cx="0" cy="2232248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175872" y="3854663"/>
            <a:ext cx="27352" cy="2380123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609359" y="2431625"/>
                <a:ext cx="69697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𝐷</m:t>
                      </m:r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   /    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 ;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 ≤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59" y="2431625"/>
                <a:ext cx="6969728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CuadroTexto"/>
          <p:cNvSpPr txBox="1"/>
          <p:nvPr/>
        </p:nvSpPr>
        <p:spPr>
          <a:xfrm>
            <a:off x="700985" y="1723216"/>
            <a:ext cx="662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/>
              <a:t>1. Cuando la región de integración esta definida por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995637" y="6223327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37" y="6223327"/>
                <a:ext cx="38023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2987359" y="623478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59" y="6234786"/>
                <a:ext cx="3770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1840064" y="5117724"/>
                <a:ext cx="708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𝒉</m:t>
                      </m:r>
                      <m:r>
                        <a:rPr lang="es-CO" b="1" i="1" smtClean="0">
                          <a:latin typeface="Cambria Math"/>
                        </a:rPr>
                        <m:t>(</m:t>
                      </m:r>
                      <m:r>
                        <a:rPr lang="es-CO" b="1" i="1" smtClean="0">
                          <a:latin typeface="Cambria Math"/>
                        </a:rPr>
                        <m:t>𝒙</m:t>
                      </m:r>
                      <m:r>
                        <a:rPr lang="es-CO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4" y="5117724"/>
                <a:ext cx="70884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462346" y="3867580"/>
                <a:ext cx="718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𝒈</m:t>
                      </m:r>
                      <m:r>
                        <a:rPr lang="es-CO" b="1" i="1" smtClean="0">
                          <a:latin typeface="Cambria Math"/>
                        </a:rPr>
                        <m:t>(</m:t>
                      </m:r>
                      <m:r>
                        <a:rPr lang="es-CO" b="1" i="1" smtClean="0">
                          <a:latin typeface="Cambria Math"/>
                        </a:rPr>
                        <m:t>𝒙</m:t>
                      </m:r>
                      <m:r>
                        <a:rPr lang="es-CO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346" y="3867580"/>
                <a:ext cx="7184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294387" y="426308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𝑹𝒆𝒈𝒊𝒐𝒏</m:t>
                      </m:r>
                      <m:r>
                        <a:rPr lang="es-CO" b="1" i="1" smtClean="0">
                          <a:latin typeface="Cambria Math"/>
                        </a:rPr>
                        <m:t> </m:t>
                      </m:r>
                      <m:r>
                        <a:rPr lang="es-CO" b="1" i="1" smtClean="0">
                          <a:latin typeface="Cambria Math"/>
                        </a:rPr>
                        <m:t>𝒅𝒆</m:t>
                      </m:r>
                    </m:oMath>
                  </m:oMathPara>
                </a14:m>
                <a:endParaRPr lang="es-CO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 </m:t>
                      </m:r>
                      <m:r>
                        <a:rPr lang="es-CO" b="1" i="1" smtClean="0">
                          <a:latin typeface="Cambria Math"/>
                        </a:rPr>
                        <m:t>𝒊𝒏𝒕𝒆𝒈𝒓𝒂𝒄𝒊</m:t>
                      </m:r>
                      <m:r>
                        <a:rPr lang="es-CO" b="1" i="1" smtClean="0">
                          <a:latin typeface="Cambria Math"/>
                        </a:rPr>
                        <m:t>ó</m:t>
                      </m:r>
                      <m:r>
                        <a:rPr lang="es-CO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387" y="4263084"/>
                <a:ext cx="1800200" cy="646331"/>
              </a:xfrm>
              <a:prstGeom prst="rect">
                <a:avLst/>
              </a:prstGeom>
              <a:blipFill rotWithShape="1"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CuadroTexto"/>
          <p:cNvSpPr txBox="1"/>
          <p:nvPr/>
        </p:nvSpPr>
        <p:spPr>
          <a:xfrm>
            <a:off x="4355976" y="3236872"/>
            <a:ext cx="3830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La integral es de la forma</a:t>
            </a:r>
            <a:endParaRPr lang="es-C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4400514" y="4054538"/>
                <a:ext cx="3494226" cy="1135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28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s-CO" sz="28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s-CO" sz="280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14" y="4054538"/>
                <a:ext cx="3494226" cy="11355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2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720845" y="2724744"/>
            <a:ext cx="3168352" cy="3024336"/>
            <a:chOff x="4860032" y="3210450"/>
            <a:chExt cx="3168352" cy="3024336"/>
          </a:xfrm>
        </p:grpSpPr>
        <p:cxnSp>
          <p:nvCxnSpPr>
            <p:cNvPr id="4" name="3 Conector recto de flecha"/>
            <p:cNvCxnSpPr/>
            <p:nvPr/>
          </p:nvCxnSpPr>
          <p:spPr>
            <a:xfrm flipV="1">
              <a:off x="4860032" y="3210450"/>
              <a:ext cx="0" cy="3024336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Conector recto de flecha"/>
            <p:cNvCxnSpPr/>
            <p:nvPr/>
          </p:nvCxnSpPr>
          <p:spPr>
            <a:xfrm>
              <a:off x="4860032" y="6234786"/>
              <a:ext cx="3168352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6 Forma libre"/>
          <p:cNvSpPr/>
          <p:nvPr/>
        </p:nvSpPr>
        <p:spPr>
          <a:xfrm rot="5732367">
            <a:off x="2109397" y="3654252"/>
            <a:ext cx="2017471" cy="712362"/>
          </a:xfrm>
          <a:custGeom>
            <a:avLst/>
            <a:gdLst>
              <a:gd name="connsiteX0" fmla="*/ 0 w 2369127"/>
              <a:gd name="connsiteY0" fmla="*/ 528701 h 712362"/>
              <a:gd name="connsiteX1" fmla="*/ 540327 w 2369127"/>
              <a:gd name="connsiteY1" fmla="*/ 2229 h 712362"/>
              <a:gd name="connsiteX2" fmla="*/ 1413164 w 2369127"/>
              <a:gd name="connsiteY2" fmla="*/ 708811 h 712362"/>
              <a:gd name="connsiteX3" fmla="*/ 2369127 w 2369127"/>
              <a:gd name="connsiteY3" fmla="*/ 293174 h 712362"/>
              <a:gd name="connsiteX4" fmla="*/ 2369127 w 2369127"/>
              <a:gd name="connsiteY4" fmla="*/ 293174 h 71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127" h="712362">
                <a:moveTo>
                  <a:pt x="0" y="528701"/>
                </a:moveTo>
                <a:cubicBezTo>
                  <a:pt x="152400" y="250456"/>
                  <a:pt x="304800" y="-27789"/>
                  <a:pt x="540327" y="2229"/>
                </a:cubicBezTo>
                <a:cubicBezTo>
                  <a:pt x="775854" y="32247"/>
                  <a:pt x="1108364" y="660320"/>
                  <a:pt x="1413164" y="708811"/>
                </a:cubicBezTo>
                <a:cubicBezTo>
                  <a:pt x="1717964" y="757302"/>
                  <a:pt x="2369127" y="293174"/>
                  <a:pt x="2369127" y="293174"/>
                </a:cubicBezTo>
                <a:lnTo>
                  <a:pt x="2369127" y="293174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orma libre"/>
          <p:cNvSpPr/>
          <p:nvPr/>
        </p:nvSpPr>
        <p:spPr>
          <a:xfrm rot="5897927">
            <a:off x="321363" y="3920255"/>
            <a:ext cx="1990119" cy="180356"/>
          </a:xfrm>
          <a:custGeom>
            <a:avLst/>
            <a:gdLst>
              <a:gd name="connsiteX0" fmla="*/ 0 w 2093065"/>
              <a:gd name="connsiteY0" fmla="*/ 180356 h 180356"/>
              <a:gd name="connsiteX1" fmla="*/ 609600 w 2093065"/>
              <a:gd name="connsiteY1" fmla="*/ 247 h 180356"/>
              <a:gd name="connsiteX2" fmla="*/ 1246909 w 2093065"/>
              <a:gd name="connsiteY2" fmla="*/ 138793 h 180356"/>
              <a:gd name="connsiteX3" fmla="*/ 2036618 w 2093065"/>
              <a:gd name="connsiteY3" fmla="*/ 27956 h 180356"/>
              <a:gd name="connsiteX4" fmla="*/ 1967345 w 2093065"/>
              <a:gd name="connsiteY4" fmla="*/ 27956 h 1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065" h="180356">
                <a:moveTo>
                  <a:pt x="0" y="180356"/>
                </a:moveTo>
                <a:cubicBezTo>
                  <a:pt x="200891" y="93765"/>
                  <a:pt x="401782" y="7174"/>
                  <a:pt x="609600" y="247"/>
                </a:cubicBezTo>
                <a:cubicBezTo>
                  <a:pt x="817418" y="-6680"/>
                  <a:pt x="1009073" y="134175"/>
                  <a:pt x="1246909" y="138793"/>
                </a:cubicBezTo>
                <a:cubicBezTo>
                  <a:pt x="1484745" y="143411"/>
                  <a:pt x="1916545" y="46429"/>
                  <a:pt x="2036618" y="27956"/>
                </a:cubicBezTo>
                <a:cubicBezTo>
                  <a:pt x="2156691" y="9483"/>
                  <a:pt x="2062018" y="18719"/>
                  <a:pt x="1967345" y="27956"/>
                </a:cubicBezTo>
              </a:path>
            </a:pathLst>
          </a:custGeom>
          <a:noFill/>
          <a:ln w="444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720845" y="5008089"/>
            <a:ext cx="2393603" cy="40752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7" idx="0"/>
          </p:cNvCxnSpPr>
          <p:nvPr/>
        </p:nvCxnSpPr>
        <p:spPr>
          <a:xfrm flipH="1">
            <a:off x="720846" y="2989755"/>
            <a:ext cx="2322947" cy="78873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609359" y="1484784"/>
                <a:ext cx="69278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𝐷</m:t>
                      </m:r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O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   /    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)≤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) ;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 ≤</m:t>
                          </m:r>
                          <m:r>
                            <a:rPr lang="es-CO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59" y="1484784"/>
                <a:ext cx="6927858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CuadroTexto"/>
          <p:cNvSpPr txBox="1"/>
          <p:nvPr/>
        </p:nvSpPr>
        <p:spPr>
          <a:xfrm>
            <a:off x="609359" y="692696"/>
            <a:ext cx="662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/>
              <a:t>2. Cuando la región de integración esta definida por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229127" y="4797532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27" y="4797532"/>
                <a:ext cx="35458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232333" y="31475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33" y="3147500"/>
                <a:ext cx="3770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609359" y="4028887"/>
                <a:ext cx="708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𝒉</m:t>
                      </m:r>
                      <m:r>
                        <a:rPr lang="es-CO" b="1" i="1" smtClean="0">
                          <a:latin typeface="Cambria Math"/>
                        </a:rPr>
                        <m:t>(</m:t>
                      </m:r>
                      <m:r>
                        <a:rPr lang="es-CO" b="1" i="1" smtClean="0">
                          <a:latin typeface="Cambria Math"/>
                        </a:rPr>
                        <m:t>𝒚</m:t>
                      </m:r>
                      <m:r>
                        <a:rPr lang="es-CO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59" y="4028887"/>
                <a:ext cx="70884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3043793" y="3777378"/>
                <a:ext cx="718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𝒈</m:t>
                      </m:r>
                      <m:r>
                        <a:rPr lang="es-CO" b="1" i="1" smtClean="0">
                          <a:latin typeface="Cambria Math"/>
                        </a:rPr>
                        <m:t>(</m:t>
                      </m:r>
                      <m:r>
                        <a:rPr lang="es-CO" b="1" i="1" smtClean="0">
                          <a:latin typeface="Cambria Math"/>
                        </a:rPr>
                        <m:t>𝒚</m:t>
                      </m:r>
                      <m:r>
                        <a:rPr lang="es-CO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793" y="3777378"/>
                <a:ext cx="7184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404921" y="3123900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𝑹𝒆𝒈𝒊𝒐𝒏</m:t>
                      </m:r>
                      <m:r>
                        <a:rPr lang="es-CO" b="1" i="1" smtClean="0">
                          <a:latin typeface="Cambria Math"/>
                        </a:rPr>
                        <m:t> </m:t>
                      </m:r>
                      <m:r>
                        <a:rPr lang="es-CO" b="1" i="1" smtClean="0">
                          <a:latin typeface="Cambria Math"/>
                        </a:rPr>
                        <m:t>𝒅𝒆</m:t>
                      </m:r>
                    </m:oMath>
                  </m:oMathPara>
                </a14:m>
                <a:endParaRPr lang="es-CO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 </m:t>
                      </m:r>
                      <m:r>
                        <a:rPr lang="es-CO" b="1" i="1" smtClean="0">
                          <a:latin typeface="Cambria Math"/>
                        </a:rPr>
                        <m:t>𝒊𝒏𝒕𝒆𝒈𝒓𝒂𝒄𝒊</m:t>
                      </m:r>
                      <m:r>
                        <a:rPr lang="es-CO" b="1" i="1" smtClean="0">
                          <a:latin typeface="Cambria Math"/>
                        </a:rPr>
                        <m:t>ó</m:t>
                      </m:r>
                      <m:r>
                        <a:rPr lang="es-CO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21" y="3123900"/>
                <a:ext cx="1800200" cy="646331"/>
              </a:xfrm>
              <a:prstGeom prst="rect">
                <a:avLst/>
              </a:prstGeom>
              <a:blipFill rotWithShape="1"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CuadroTexto"/>
          <p:cNvSpPr txBox="1"/>
          <p:nvPr/>
        </p:nvSpPr>
        <p:spPr>
          <a:xfrm>
            <a:off x="4375836" y="2751166"/>
            <a:ext cx="3830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La integral es de la forma</a:t>
            </a:r>
            <a:endParaRPr lang="es-C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4714721" y="3669160"/>
                <a:ext cx="3512500" cy="1135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nary>
                            <m:nary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28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s-CO" sz="28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s-CO" sz="280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𝑑𝑥𝑑𝑦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721" y="3669160"/>
                <a:ext cx="3512500" cy="11355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8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419263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Por ejemplo</a:t>
            </a:r>
            <a:endParaRPr lang="es-CO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800" dirty="0" smtClean="0"/>
                  <a:t>Evaluar 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28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es-CO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O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CO" sz="2800" b="0" i="1" smtClean="0">
                            <a:latin typeface="Cambria Math"/>
                          </a:rPr>
                          <m:t>𝑑𝑦𝑑𝑥</m:t>
                        </m:r>
                      </m:e>
                    </m:nary>
                  </m:oMath>
                </a14:m>
                <a:r>
                  <a:rPr lang="es-CO" sz="2800" dirty="0" smtClean="0"/>
                  <a:t>      si </a:t>
                </a:r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929" y="419263"/>
                <a:ext cx="4703339" cy="712952"/>
              </a:xfrm>
              <a:prstGeom prst="rect">
                <a:avLst/>
              </a:prstGeom>
              <a:blipFill rotWithShape="1">
                <a:blip r:embed="rId2"/>
                <a:stretch>
                  <a:fillRect l="-2591" r="-1684" b="-1623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771800" y="1286769"/>
                <a:ext cx="2564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286769"/>
                <a:ext cx="256403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109572" y="1988840"/>
                <a:ext cx="6163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s-CO" sz="2800" dirty="0" smtClean="0"/>
                  <a:t> la región comprendida entre las curvas</a:t>
                </a:r>
                <a:endParaRPr lang="es-CO" sz="28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72" y="1988840"/>
                <a:ext cx="616316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088" b="-3255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227921" y="2636912"/>
                <a:ext cx="516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=4−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latin typeface="Cambria Math"/>
                        </a:rPr>
                        <m:t>    ;   </m:t>
                      </m:r>
                      <m:r>
                        <a:rPr lang="es-CO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  <m:r>
                        <a:rPr lang="es-CO" sz="28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21" y="2636912"/>
                <a:ext cx="51692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273415" y="3399764"/>
                <a:ext cx="78354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𝐿𝑜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𝑝𝑟𝑖𝑚𝑒𝑟𝑜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𝑞𝑢𝑒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h𝑎𝑐𝑒𝑚𝑜𝑠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𝑒𝑠</m:t>
                      </m:r>
                      <m:r>
                        <a:rPr lang="es-CO" sz="2800" b="0" i="1" smtClean="0">
                          <a:latin typeface="Cambria Math"/>
                        </a:rPr>
                        <m:t>  </m:t>
                      </m:r>
                      <m:r>
                        <a:rPr lang="es-CO" sz="2800" b="0" i="1" smtClean="0">
                          <a:latin typeface="Cambria Math"/>
                        </a:rPr>
                        <m:t>𝑔𝑟𝑎𝑓𝑖𝑐𝑎𝑟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𝑙𝑎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𝑟𝑒𝑔𝑖𝑜𝑛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O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𝑐𝑜𝑛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𝑒𝑙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𝑓𝑖𝑛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𝑑𝑒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𝑑𝑒𝑡𝑒𝑟𝑚𝑖𝑛𝑎𝑟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𝑙𝑜𝑠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𝑙𝑖𝑚𝑖𝑡𝑒𝑠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𝑑𝑒</m:t>
                      </m:r>
                      <m:r>
                        <a:rPr lang="es-CO" sz="2800" b="0" i="1" smtClean="0">
                          <a:latin typeface="Cambria Math"/>
                        </a:rPr>
                        <m:t> </m:t>
                      </m:r>
                      <m:r>
                        <a:rPr lang="es-CO" sz="2800" b="0" i="1" smtClean="0">
                          <a:latin typeface="Cambria Math"/>
                        </a:rPr>
                        <m:t>𝑖𝑛𝑡𝑒𝑔𝑟𝑎𝑐𝑖</m:t>
                      </m:r>
                      <m:r>
                        <a:rPr lang="es-CO" sz="2800" b="0" i="1" smtClean="0">
                          <a:latin typeface="Cambria Math"/>
                        </a:rPr>
                        <m:t>ó</m:t>
                      </m:r>
                      <m:r>
                        <a:rPr lang="es-CO" sz="28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5" y="3399764"/>
                <a:ext cx="7835475" cy="954107"/>
              </a:xfrm>
              <a:prstGeom prst="rect">
                <a:avLst/>
              </a:prstGeom>
              <a:blipFill rotWithShape="1">
                <a:blip r:embed="rId6"/>
                <a:stretch>
                  <a:fillRect r="-482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1468160" y="4698722"/>
                <a:ext cx="516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=4−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latin typeface="Cambria Math"/>
                        </a:rPr>
                        <m:t>    ;   </m:t>
                      </m:r>
                      <m:r>
                        <a:rPr lang="es-CO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  <m:r>
                        <a:rPr lang="es-CO" sz="28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60" y="4698722"/>
                <a:ext cx="516923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Llamada de flecha hacia arriba"/>
          <p:cNvSpPr/>
          <p:nvPr/>
        </p:nvSpPr>
        <p:spPr>
          <a:xfrm>
            <a:off x="1475655" y="5445224"/>
            <a:ext cx="2336883" cy="7200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</a:rPr>
              <a:t>Parábola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13" name="12 Llamada de flecha hacia arriba"/>
          <p:cNvSpPr/>
          <p:nvPr/>
        </p:nvSpPr>
        <p:spPr>
          <a:xfrm>
            <a:off x="4348774" y="5452031"/>
            <a:ext cx="2336883" cy="7200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</a:rPr>
              <a:t>Recta</a:t>
            </a:r>
            <a:endParaRPr lang="es-CO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0"/>
            <a:ext cx="60678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331640" y="1124744"/>
                <a:ext cx="693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𝒇</m:t>
                      </m:r>
                      <m:r>
                        <a:rPr lang="es-CO" b="1" i="1" smtClean="0">
                          <a:latin typeface="Cambria Math"/>
                        </a:rPr>
                        <m:t>(</m:t>
                      </m:r>
                      <m:r>
                        <a:rPr lang="es-CO" b="1" i="1" smtClean="0">
                          <a:latin typeface="Cambria Math"/>
                        </a:rPr>
                        <m:t>𝒙</m:t>
                      </m:r>
                      <m:r>
                        <a:rPr lang="es-CO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124744"/>
                <a:ext cx="69371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491880" y="3429000"/>
                <a:ext cx="718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𝒈</m:t>
                      </m:r>
                      <m:r>
                        <a:rPr lang="es-CO" b="1" i="1" smtClean="0">
                          <a:latin typeface="Cambria Math"/>
                        </a:rPr>
                        <m:t>(</m:t>
                      </m:r>
                      <m:r>
                        <a:rPr lang="es-CO" b="1" i="1" smtClean="0">
                          <a:latin typeface="Cambria Math"/>
                        </a:rPr>
                        <m:t>𝒙</m:t>
                      </m:r>
                      <m:r>
                        <a:rPr lang="es-CO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429000"/>
                <a:ext cx="71846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6372201" y="40466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Del grafico podemos observar que 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6057471" y="2153595"/>
                <a:ext cx="2962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latin typeface="Cambria Math"/>
                        </a:rPr>
                        <m:t>−</m:t>
                      </m:r>
                      <m:r>
                        <a:rPr lang="es-CO" sz="2800" b="1" i="1" smtClean="0">
                          <a:latin typeface="Cambria Math"/>
                        </a:rPr>
                        <m:t>𝟐</m:t>
                      </m:r>
                      <m:r>
                        <a:rPr lang="es-CO" sz="2800" b="1" i="1" smtClean="0">
                          <a:latin typeface="Cambria Math"/>
                        </a:rPr>
                        <m:t>,</m:t>
                      </m:r>
                      <m:r>
                        <a:rPr lang="es-CO" sz="2800" b="1" i="1" smtClean="0">
                          <a:latin typeface="Cambria Math"/>
                        </a:rPr>
                        <m:t>𝟑</m:t>
                      </m:r>
                      <m:r>
                        <a:rPr lang="es-CO" sz="2800" b="1" i="1" smtClean="0">
                          <a:latin typeface="Cambria Math"/>
                        </a:rPr>
                        <m:t> ≤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 ≤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71" y="2153595"/>
                <a:ext cx="296202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5698377" y="3265366"/>
                <a:ext cx="344562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latin typeface="Cambria Math"/>
                        </a:rPr>
                        <m:t>𝒙</m:t>
                      </m:r>
                      <m:r>
                        <a:rPr lang="es-CO" sz="2800" b="1" i="1" smtClean="0">
                          <a:latin typeface="Cambria Math"/>
                        </a:rPr>
                        <m:t>+</m:t>
                      </m:r>
                      <m:r>
                        <a:rPr lang="es-CO" sz="2800" b="1" i="1" smtClean="0">
                          <a:latin typeface="Cambria Math"/>
                        </a:rPr>
                        <m:t>𝟏</m:t>
                      </m:r>
                      <m:r>
                        <a:rPr lang="es-CO" sz="2800" b="1" i="1" smtClean="0">
                          <a:latin typeface="Cambria Math"/>
                        </a:rPr>
                        <m:t> ≤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 ≤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CO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s-CO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O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CO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377" y="3265366"/>
                <a:ext cx="3445623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6349452" y="411316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La integral queda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4210346" y="5132784"/>
                <a:ext cx="3959994" cy="1169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s-CO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𝟑</m:t>
                          </m:r>
                        </m:sup>
                        <m:e>
                          <m:nary>
                            <m:naryPr>
                              <m:ctrlPr>
                                <a:rPr lang="es-CO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CO" sz="28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O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es-CO" sz="2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s-CO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s-CO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𝒅𝒚𝒅𝒙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346" y="5132784"/>
                <a:ext cx="3959994" cy="11691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9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23528" y="404664"/>
                <a:ext cx="8618320" cy="1222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s-CO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 smtClean="0">
                              <a:latin typeface="Cambria Math"/>
                            </a:rPr>
                            <m:t>𝟑</m:t>
                          </m:r>
                        </m:sup>
                        <m:e>
                          <m:nary>
                            <m:naryPr>
                              <m:ctrlPr>
                                <a:rPr lang="es-CO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CO" sz="28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O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es-CO" sz="2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s-CO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s-CO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s-CO" sz="2800" b="1" i="1" smtClean="0">
                                  <a:latin typeface="Cambria Math"/>
                                </a:rPr>
                                <m:t>𝒅𝒚𝒅𝒙</m:t>
                              </m:r>
                            </m:e>
                          </m:nary>
                        </m:e>
                      </m:nary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1" i="1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s-CO" sz="2800" b="1" i="1">
                              <a:latin typeface="Cambria Math"/>
                            </a:rPr>
                            <m:t>𝟏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s-CO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CO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s-CO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𝒅𝒚</m:t>
                                  </m:r>
                                </m:e>
                              </m:nary>
                            </m:e>
                          </m:d>
                          <m:r>
                            <a:rPr lang="es-CO" sz="28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8618320" cy="12220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923928" y="1916832"/>
                <a:ext cx="4884799" cy="1222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1" i="1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s-CO" sz="2800" b="1" i="1">
                              <a:latin typeface="Cambria Math"/>
                            </a:rPr>
                            <m:t>𝟏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s-CO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nary>
                                <m:nary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CO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𝒅𝒚</m:t>
                                  </m:r>
                                </m:e>
                              </m:nary>
                            </m:e>
                          </m:d>
                          <m:r>
                            <a:rPr lang="es-CO" sz="28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916832"/>
                <a:ext cx="4884799" cy="12220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944919" y="3429000"/>
                <a:ext cx="4426340" cy="110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1" i="1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s-CO" sz="2800" b="1" i="1">
                              <a:latin typeface="Cambria Math"/>
                            </a:rPr>
                            <m:t>𝟏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s-CO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s-CO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s-CO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s-CO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CO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CO" sz="2800" b="1" i="1" smtClean="0">
                                                  <a:latin typeface="Cambria Math"/>
                                                </a:rPr>
                                                <m:t>𝒚</m:t>
                                              </m:r>
                                            </m:e>
                                            <m:sup>
                                              <m:r>
                                                <a:rPr lang="es-CO" sz="2800" b="1" i="1" smtClean="0"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s-CO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CO" sz="2800" b="1" i="1" smtClean="0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s-CO" sz="2800" b="1" i="1" smtClean="0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  <m:sub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s-CO" sz="28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19" y="3429000"/>
                <a:ext cx="4426340" cy="11047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560188" y="4869160"/>
                <a:ext cx="6317627" cy="110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1" i="1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s-CO" sz="2800" b="1" i="1">
                              <a:latin typeface="Cambria Math"/>
                            </a:rPr>
                            <m:t>𝟏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s-CO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CO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CO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CO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CO" sz="2800" b="1" i="1" smtClean="0">
                                              <a:latin typeface="Cambria Math"/>
                                            </a:rPr>
                                            <m:t>𝟒</m:t>
                                          </m:r>
                                          <m:r>
                                            <a:rPr lang="es-CO" sz="2800" b="1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CO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CO" sz="2800" b="1" i="1" smtClean="0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s-CO" sz="2800" b="1" i="1" smtClean="0"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CO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CO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CO" sz="2800" b="1" i="1" smtClean="0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es-CO" sz="2800" b="1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CO" sz="2800" b="1" i="1" smtClean="0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s-CO" sz="28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88" y="4869160"/>
                <a:ext cx="6317627" cy="11047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9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259632" y="476672"/>
                <a:ext cx="7365542" cy="110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1" i="1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s-CO" sz="2800" b="1" i="1">
                              <a:latin typeface="Cambria Math"/>
                            </a:rPr>
                            <m:t>𝟏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s-CO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CO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𝟏𝟔</m:t>
                                  </m:r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𝟖</m:t>
                                  </m:r>
                                  <m:sSup>
                                    <m:sSupPr>
                                      <m:ctrlPr>
                                        <a:rPr lang="es-CO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CO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</m:sup>
                                  </m:sSup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CO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s-CO" sz="28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76672"/>
                <a:ext cx="7365542" cy="11047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226274" y="1988840"/>
                <a:ext cx="6132320" cy="110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1" i="1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s-CO" sz="2800" b="1" i="1">
                              <a:latin typeface="Cambria Math"/>
                            </a:rPr>
                            <m:t>𝟏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s-CO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CO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𝟏𝟓</m:t>
                                  </m:r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𝟗</m:t>
                                  </m:r>
                                  <m:sSup>
                                    <m:sSupPr>
                                      <m:ctrlPr>
                                        <a:rPr lang="es-CO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CO" sz="2800" b="1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CO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CO" sz="280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</m:sup>
                                  </m:s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s-CO" sz="28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74" y="1988840"/>
                <a:ext cx="6132320" cy="11047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1192025" y="3789040"/>
                <a:ext cx="5766835" cy="110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b="1" i="1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s-CO" sz="2800" b="1" i="1">
                              <a:latin typeface="Cambria Math"/>
                            </a:rPr>
                            <m:t>𝟏</m:t>
                          </m:r>
                          <m:r>
                            <a:rPr lang="es-CO" sz="2800" b="1" i="1">
                              <a:latin typeface="Cambria Math"/>
                            </a:rPr>
                            <m:t>,</m:t>
                          </m:r>
                          <m:r>
                            <a:rPr lang="es-CO" sz="2800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s-CO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1" i="1">
                                  <a:latin typeface="Cambria Math"/>
                                </a:rPr>
                                <m:t>𝟏𝟓</m:t>
                              </m:r>
                              <m:sSup>
                                <m:sSup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s-CO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sz="2800" b="1" i="1">
                                  <a:latin typeface="Cambria Math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s-CO" sz="28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s-CO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sz="2800" b="1" i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s-CO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8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  <m:r>
                            <a:rPr lang="es-CO" sz="28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025" y="3789040"/>
                <a:ext cx="5766835" cy="11047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3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539552" y="2348880"/>
                <a:ext cx="8568564" cy="719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/>
                                </a:rPr>
                                <m:t>(1.3)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s-CO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s-CO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1,3</m:t>
                                  </m:r>
                                </m:e>
                              </m:d>
                            </m:e>
                            <m:sup>
                              <m:r>
                                <a:rPr lang="es-CO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s-CO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1,3</m:t>
                                  </m:r>
                                </m:e>
                                <m:sup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O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es-CO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1,3</m:t>
                                  </m:r>
                                </m:e>
                                <m:sup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O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s-CO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i="1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s-CO" i="1">
                                  <a:latin typeface="Cambria Math"/>
                                </a:rPr>
                                <m:t>.3)</m:t>
                              </m:r>
                            </m:e>
                            <m:sup>
                              <m:r>
                                <a:rPr lang="es-CO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s-CO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i="1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s-CO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s-CO" i="1">
                                      <a:latin typeface="Cambria Math"/>
                                    </a:rPr>
                                    <m:t>,3</m:t>
                                  </m:r>
                                </m:e>
                              </m:d>
                            </m:e>
                            <m:sup>
                              <m:r>
                                <a:rPr lang="es-CO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s-CO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(−2</m:t>
                                  </m:r>
                                  <m:r>
                                    <a:rPr lang="es-CO" i="1">
                                      <a:latin typeface="Cambria Math"/>
                                    </a:rPr>
                                    <m:t>,3</m:t>
                                  </m:r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O" i="1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O" i="1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es-CO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(−2</m:t>
                                  </m:r>
                                  <m:r>
                                    <a:rPr lang="es-CO" i="1">
                                      <a:latin typeface="Cambria Math"/>
                                    </a:rPr>
                                    <m:t>,3</m:t>
                                  </m:r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O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O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48880"/>
                <a:ext cx="8568564" cy="7191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1547664" y="404664"/>
                <a:ext cx="5391284" cy="1396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O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CO" sz="3200" i="1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s-CO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3200" i="1">
                                  <a:latin typeface="Cambria Math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O" sz="3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O" sz="32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3200" i="1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s-CO" sz="32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O" sz="32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s-CO" sz="32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3200" i="1">
                                          <a:latin typeface="Cambria Math"/>
                                        </a:rPr>
                                        <m:t>7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CO" sz="3200" i="1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s-CO" sz="32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3200" i="1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CO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CO" sz="3200" i="1">
                              <a:latin typeface="Cambria Math"/>
                            </a:rPr>
                            <m:t>−2.3</m:t>
                          </m:r>
                        </m:sub>
                        <m:sup>
                          <m:r>
                            <a:rPr lang="es-CO" sz="3200" i="1">
                              <a:latin typeface="Cambria Math"/>
                            </a:rPr>
                            <m:t>1.3</m:t>
                          </m:r>
                        </m:sup>
                      </m:sSubSup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04664"/>
                <a:ext cx="5391284" cy="13963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054132" y="4149080"/>
                <a:ext cx="5884816" cy="785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s-CO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2800" b="1" i="1" smtClean="0">
                            <a:latin typeface="Cambria Math"/>
                          </a:rPr>
                          <m:t>−</m:t>
                        </m:r>
                        <m:r>
                          <a:rPr lang="es-CO" sz="2800" b="1" i="1" smtClean="0">
                            <a:latin typeface="Cambria Math"/>
                          </a:rPr>
                          <m:t>𝟐</m:t>
                        </m:r>
                        <m:r>
                          <a:rPr lang="es-CO" sz="2800" b="1" i="1" smtClean="0">
                            <a:latin typeface="Cambria Math"/>
                          </a:rPr>
                          <m:t>,</m:t>
                        </m:r>
                        <m:r>
                          <a:rPr lang="es-CO" sz="2800" b="1" i="1" smtClean="0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s-CO" sz="2800" b="1" i="1" smtClean="0">
                            <a:latin typeface="Cambria Math"/>
                          </a:rPr>
                          <m:t>𝟏</m:t>
                        </m:r>
                        <m:r>
                          <a:rPr lang="es-CO" sz="2800" b="1" i="1" smtClean="0">
                            <a:latin typeface="Cambria Math"/>
                          </a:rPr>
                          <m:t>,</m:t>
                        </m:r>
                        <m:r>
                          <a:rPr lang="es-CO" sz="2800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nary>
                          <m:naryPr>
                            <m:ctrlPr>
                              <a:rPr lang="es-CO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O" sz="2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s-CO" sz="2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s-CO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s-CO" sz="28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es-CO" sz="2800" b="1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CO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s-CO" sz="28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sup>
                          <m:e>
                            <m:r>
                              <a:rPr lang="es-CO" sz="28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CO" sz="2800" b="1" i="1" smtClean="0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s-CO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s-CO" sz="28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s-CO" sz="28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s-CO" sz="2800" b="1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s-CO" sz="2800" b="1" i="1" smtClean="0">
                                <a:latin typeface="Cambria Math"/>
                              </a:rPr>
                              <m:t>𝒅𝒚𝒅𝒙</m:t>
                            </m:r>
                          </m:e>
                        </m:nary>
                      </m:e>
                    </m:nary>
                    <m:r>
                      <a:rPr lang="es-CO" sz="2800" b="1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s-CO" sz="2800" b="1" dirty="0" smtClean="0"/>
                  <a:t>16,0643092</a:t>
                </a:r>
                <a:endParaRPr lang="es-CO" sz="2800" b="1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32" y="4149080"/>
                <a:ext cx="5884816" cy="785471"/>
              </a:xfrm>
              <a:prstGeom prst="rect">
                <a:avLst/>
              </a:prstGeom>
              <a:blipFill rotWithShape="1">
                <a:blip r:embed="rId4"/>
                <a:stretch>
                  <a:fillRect r="-622" b="-1093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6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836712"/>
            <a:ext cx="2844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Evaluar la integral</a:t>
            </a:r>
            <a:endParaRPr lang="es-CO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4512550" y="544805"/>
                <a:ext cx="2428998" cy="953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0" i="1" smtClean="0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s-CO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400" b="0" i="1" smtClean="0">
                              <a:latin typeface="Cambria Math"/>
                            </a:rPr>
                            <m:t>𝑑𝑦𝑑𝑥</m:t>
                          </m:r>
                        </m:e>
                      </m:nary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50" y="544805"/>
                <a:ext cx="2428998" cy="9531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855179" y="2356837"/>
            <a:ext cx="42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Donde D es la región del plano definida por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718396" y="2969446"/>
                <a:ext cx="2469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r>
                        <a:rPr lang="es-CO" sz="2800" b="0" i="1" smtClean="0">
                          <a:latin typeface="Cambria Math"/>
                        </a:rPr>
                        <m:t>(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  <m:r>
                        <a:rPr lang="es-CO" sz="2800" b="0" i="1" smtClean="0">
                          <a:latin typeface="Cambria Math"/>
                        </a:rPr>
                        <m:t>)≤3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  <m:r>
                        <a:rPr lang="es-CO" sz="2800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6" y="2969446"/>
                <a:ext cx="246920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3445311" y="2982932"/>
                <a:ext cx="1659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≤3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311" y="2982932"/>
                <a:ext cx="165949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5597281" y="2982932"/>
                <a:ext cx="2645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≥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81" y="2982932"/>
                <a:ext cx="264514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CuadroTexto"/>
          <p:cNvSpPr txBox="1"/>
          <p:nvPr/>
        </p:nvSpPr>
        <p:spPr>
          <a:xfrm>
            <a:off x="389698" y="3942437"/>
            <a:ext cx="8410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Lo primero que debemos hacer es visualizar la región de integración, para ello hacemos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411648" y="5136262"/>
                <a:ext cx="2469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O" sz="2800" b="0" i="1" smtClean="0">
                          <a:latin typeface="Cambria Math"/>
                        </a:rPr>
                        <m:t>3</m:t>
                      </m:r>
                      <m:r>
                        <a:rPr lang="es-CO" sz="2800" b="0" i="1" smtClean="0">
                          <a:latin typeface="Cambria Math"/>
                        </a:rPr>
                        <m:t>𝑥</m:t>
                      </m:r>
                      <m:r>
                        <a:rPr lang="es-CO" sz="2800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8" y="5136262"/>
                <a:ext cx="24692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3215485" y="5136489"/>
                <a:ext cx="1659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485" y="5136489"/>
                <a:ext cx="165949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5328009" y="5157400"/>
                <a:ext cx="2645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CO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O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s-CO" sz="28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09" y="5157400"/>
                <a:ext cx="264514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Llamada de flecha hacia arriba"/>
          <p:cNvSpPr/>
          <p:nvPr/>
        </p:nvSpPr>
        <p:spPr>
          <a:xfrm>
            <a:off x="5880052" y="5680620"/>
            <a:ext cx="2558687" cy="710089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Parábola 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13" name="12 Llamada de flecha hacia arriba"/>
          <p:cNvSpPr/>
          <p:nvPr/>
        </p:nvSpPr>
        <p:spPr>
          <a:xfrm>
            <a:off x="2856883" y="5680620"/>
            <a:ext cx="2558687" cy="710089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Recta paralela al eje x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14" name="13 Llamada de flecha hacia arriba"/>
          <p:cNvSpPr/>
          <p:nvPr/>
        </p:nvSpPr>
        <p:spPr>
          <a:xfrm>
            <a:off x="65607" y="5672445"/>
            <a:ext cx="2558687" cy="710089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Recta creciente</a:t>
            </a:r>
            <a:endParaRPr lang="es-CO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2564556" y="1700807"/>
                <a:ext cx="34210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CO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O" sz="3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CO" sz="3200" b="0" i="1" smtClean="0">
                          <a:latin typeface="Cambria Math"/>
                        </a:rPr>
                        <m:t>=4</m:t>
                      </m:r>
                      <m:r>
                        <a:rPr lang="es-CO" sz="3200" b="0" i="1" smtClean="0">
                          <a:latin typeface="Cambria Math"/>
                        </a:rPr>
                        <m:t>𝑥</m:t>
                      </m:r>
                      <m:r>
                        <a:rPr lang="es-CO" sz="3200" b="0" i="1" smtClean="0">
                          <a:latin typeface="Cambria Math"/>
                        </a:rPr>
                        <m:t>+2</m:t>
                      </m:r>
                      <m:r>
                        <a:rPr lang="es-CO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56" y="1700807"/>
                <a:ext cx="342100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7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9"/>
            <a:ext cx="3907823" cy="335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034011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9" y="3430351"/>
            <a:ext cx="3546527" cy="34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2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62703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Sobre cada subregión, construimos una columna hasta la superficie </a:t>
            </a:r>
            <a:endParaRPr lang="es-CO" sz="2800" dirty="0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504" r="51810" b="31204"/>
          <a:stretch/>
        </p:blipFill>
        <p:spPr bwMode="auto">
          <a:xfrm>
            <a:off x="1475656" y="1772816"/>
            <a:ext cx="5256584" cy="412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9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7818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 flipV="1">
            <a:off x="4067944" y="1916832"/>
            <a:ext cx="0" cy="388843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322804" y="4149080"/>
                <a:ext cx="7451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32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s-CO" sz="3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CO" sz="3200" b="1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804" y="4149080"/>
                <a:ext cx="74514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4328015" y="3717032"/>
                <a:ext cx="7451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32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s-CO" sz="3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CO" sz="3200" b="1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15" y="3717032"/>
                <a:ext cx="74514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892480" cy="519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467544" y="2032491"/>
                <a:ext cx="1750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 smtClean="0">
                          <a:latin typeface="Cambria Math"/>
                        </a:rPr>
                        <m:t>𝒚</m:t>
                      </m:r>
                      <m:r>
                        <a:rPr lang="es-CO" sz="2400" b="1" i="1" smtClean="0">
                          <a:latin typeface="Cambria Math"/>
                        </a:rPr>
                        <m:t>=</m:t>
                      </m:r>
                      <m:r>
                        <a:rPr lang="es-CO" sz="2400" b="1" i="1" smtClean="0">
                          <a:latin typeface="Cambria Math"/>
                        </a:rPr>
                        <m:t>𝟑</m:t>
                      </m:r>
                      <m:r>
                        <a:rPr lang="es-CO" sz="2400" b="1" i="1" smtClean="0">
                          <a:latin typeface="Cambria Math"/>
                        </a:rPr>
                        <m:t>𝒙</m:t>
                      </m:r>
                      <m:r>
                        <a:rPr lang="es-CO" sz="2400" b="1" i="1" smtClean="0">
                          <a:latin typeface="Cambria Math"/>
                        </a:rPr>
                        <m:t>+</m:t>
                      </m:r>
                      <m:r>
                        <a:rPr lang="es-CO" sz="24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32491"/>
                <a:ext cx="1750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4499992" y="1052736"/>
                <a:ext cx="10224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 smtClean="0">
                          <a:latin typeface="Cambria Math"/>
                        </a:rPr>
                        <m:t>𝒚</m:t>
                      </m:r>
                      <m:r>
                        <a:rPr lang="es-CO" sz="2400" b="1" i="1" smtClean="0">
                          <a:latin typeface="Cambria Math"/>
                        </a:rPr>
                        <m:t>=</m:t>
                      </m:r>
                      <m:r>
                        <a:rPr lang="es-CO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052736"/>
                <a:ext cx="102245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4 Conector recto"/>
          <p:cNvCxnSpPr/>
          <p:nvPr/>
        </p:nvCxnSpPr>
        <p:spPr>
          <a:xfrm>
            <a:off x="2843808" y="1577599"/>
            <a:ext cx="0" cy="4155657"/>
          </a:xfrm>
          <a:prstGeom prst="line">
            <a:avLst/>
          </a:prstGeom>
          <a:ln w="4762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916050" y="3361396"/>
                <a:ext cx="604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s-CO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050" y="3361396"/>
                <a:ext cx="60458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4917863" y="2919894"/>
                <a:ext cx="604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s-CO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863" y="2919894"/>
                <a:ext cx="60458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6516216" y="3892426"/>
                <a:ext cx="1891800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 smtClean="0">
                          <a:latin typeface="Cambria Math"/>
                        </a:rPr>
                        <m:t>𝒚</m:t>
                      </m:r>
                      <m:r>
                        <a:rPr lang="es-CO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CO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400" b="1" i="1" smtClean="0">
                          <a:latin typeface="Cambria Math"/>
                        </a:rPr>
                        <m:t>+</m:t>
                      </m:r>
                      <m:r>
                        <a:rPr lang="es-CO" sz="2400" b="1" i="1" smtClean="0">
                          <a:latin typeface="Cambria Math"/>
                        </a:rPr>
                        <m:t>𝟐</m:t>
                      </m:r>
                      <m:r>
                        <a:rPr lang="es-CO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92426"/>
                <a:ext cx="1891800" cy="470000"/>
              </a:xfrm>
              <a:prstGeom prst="rect">
                <a:avLst/>
              </a:prstGeom>
              <a:blipFill rotWithShape="1">
                <a:blip r:embed="rId7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 de flecha"/>
          <p:cNvCxnSpPr/>
          <p:nvPr/>
        </p:nvCxnSpPr>
        <p:spPr>
          <a:xfrm flipV="1">
            <a:off x="4067944" y="292026"/>
            <a:ext cx="0" cy="518457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467544" y="3532386"/>
            <a:ext cx="7992888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627784" y="1372146"/>
            <a:ext cx="3528392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orma libre"/>
          <p:cNvSpPr/>
          <p:nvPr/>
        </p:nvSpPr>
        <p:spPr>
          <a:xfrm>
            <a:off x="1198897" y="1372146"/>
            <a:ext cx="5015346" cy="3519141"/>
          </a:xfrm>
          <a:custGeom>
            <a:avLst/>
            <a:gdLst>
              <a:gd name="connsiteX0" fmla="*/ 0 w 5015346"/>
              <a:gd name="connsiteY0" fmla="*/ 2119745 h 3519141"/>
              <a:gd name="connsiteX1" fmla="*/ 1357746 w 5015346"/>
              <a:gd name="connsiteY1" fmla="*/ 3435927 h 3519141"/>
              <a:gd name="connsiteX2" fmla="*/ 5015346 w 5015346"/>
              <a:gd name="connsiteY2" fmla="*/ 0 h 351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5346" h="3519141">
                <a:moveTo>
                  <a:pt x="0" y="2119745"/>
                </a:moveTo>
                <a:cubicBezTo>
                  <a:pt x="260927" y="2954481"/>
                  <a:pt x="521855" y="3789218"/>
                  <a:pt x="1357746" y="3435927"/>
                </a:cubicBezTo>
                <a:cubicBezTo>
                  <a:pt x="2193637" y="3082636"/>
                  <a:pt x="5015346" y="0"/>
                  <a:pt x="5015346" y="0"/>
                </a:cubicBezTo>
              </a:path>
            </a:pathLst>
          </a:cu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13 Conector recto"/>
          <p:cNvCxnSpPr/>
          <p:nvPr/>
        </p:nvCxnSpPr>
        <p:spPr>
          <a:xfrm flipH="1">
            <a:off x="1183708" y="1372146"/>
            <a:ext cx="1486954" cy="2119745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3261663" y="910481"/>
                <a:ext cx="10224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 smtClean="0">
                          <a:latin typeface="Cambria Math"/>
                        </a:rPr>
                        <m:t>𝒚</m:t>
                      </m:r>
                      <m:r>
                        <a:rPr lang="es-CO" sz="2400" b="1" i="1" smtClean="0">
                          <a:latin typeface="Cambria Math"/>
                        </a:rPr>
                        <m:t>=</m:t>
                      </m:r>
                      <m:r>
                        <a:rPr lang="es-CO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63" y="910481"/>
                <a:ext cx="102245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3672586" y="3892426"/>
                <a:ext cx="1891800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 smtClean="0">
                          <a:latin typeface="Cambria Math"/>
                        </a:rPr>
                        <m:t>𝒚</m:t>
                      </m:r>
                      <m:r>
                        <a:rPr lang="es-CO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CO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400" b="1" i="1" smtClean="0">
                          <a:latin typeface="Cambria Math"/>
                        </a:rPr>
                        <m:t>+</m:t>
                      </m:r>
                      <m:r>
                        <a:rPr lang="es-CO" sz="2400" b="1" i="1" smtClean="0">
                          <a:latin typeface="Cambria Math"/>
                        </a:rPr>
                        <m:t>𝟐</m:t>
                      </m:r>
                      <m:r>
                        <a:rPr lang="es-CO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586" y="3892426"/>
                <a:ext cx="1891800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467544" y="1579817"/>
                <a:ext cx="1750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 smtClean="0">
                          <a:latin typeface="Cambria Math"/>
                        </a:rPr>
                        <m:t>𝒚</m:t>
                      </m:r>
                      <m:r>
                        <a:rPr lang="es-CO" sz="2400" b="1" i="1" smtClean="0">
                          <a:latin typeface="Cambria Math"/>
                        </a:rPr>
                        <m:t>=</m:t>
                      </m:r>
                      <m:r>
                        <a:rPr lang="es-CO" sz="2400" b="1" i="1" smtClean="0">
                          <a:latin typeface="Cambria Math"/>
                        </a:rPr>
                        <m:t>𝟑</m:t>
                      </m:r>
                      <m:r>
                        <a:rPr lang="es-CO" sz="2400" b="1" i="1" smtClean="0">
                          <a:latin typeface="Cambria Math"/>
                        </a:rPr>
                        <m:t>𝒙</m:t>
                      </m:r>
                      <m:r>
                        <a:rPr lang="es-CO" sz="2400" b="1" i="1" smtClean="0">
                          <a:latin typeface="Cambria Math"/>
                        </a:rPr>
                        <m:t>+</m:t>
                      </m:r>
                      <m:r>
                        <a:rPr lang="es-CO" sz="24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79817"/>
                <a:ext cx="1750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531727" y="3115661"/>
                <a:ext cx="667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 smtClean="0">
                          <a:latin typeface="Cambria Math"/>
                        </a:rPr>
                        <m:t>−</m:t>
                      </m:r>
                      <m:r>
                        <a:rPr lang="es-CO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7" y="3115661"/>
                <a:ext cx="66717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21 Conector recto"/>
          <p:cNvCxnSpPr/>
          <p:nvPr/>
        </p:nvCxnSpPr>
        <p:spPr>
          <a:xfrm>
            <a:off x="2693435" y="1372146"/>
            <a:ext cx="0" cy="3384376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5880658" y="3532386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658" y="3532386"/>
                <a:ext cx="43794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1646045" y="2884314"/>
                <a:ext cx="604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s-CO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45" y="2884314"/>
                <a:ext cx="60458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3470598" y="1945945"/>
                <a:ext cx="604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s-CO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98" y="1945945"/>
                <a:ext cx="604588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2675419" y="3072462"/>
                <a:ext cx="667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 smtClean="0">
                          <a:latin typeface="Cambria Math"/>
                        </a:rPr>
                        <m:t>−</m:t>
                      </m:r>
                      <m:r>
                        <a:rPr lang="es-CO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419" y="3072462"/>
                <a:ext cx="66717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0" y="5668245"/>
                <a:ext cx="3776162" cy="931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sz="24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s-CO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sz="24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s-C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es-CO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s-CO" sz="24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𝟔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s-CO" sz="2400" b="1" i="1" smtClean="0">
                                  <a:latin typeface="Cambria Math"/>
                                </a:rPr>
                                <m:t>𝒅𝒚𝒅𝒙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68245"/>
                <a:ext cx="3776162" cy="9317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4770422" y="5668245"/>
                <a:ext cx="3662669" cy="931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sz="2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s-CO" sz="24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s-C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es-CO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s-CO" sz="2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s-CO" sz="2400" b="1" i="1" smtClean="0">
                                  <a:latin typeface="Cambria Math"/>
                                </a:rPr>
                                <m:t>𝒅𝒚𝒅𝒙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422" y="5668245"/>
                <a:ext cx="3662669" cy="9317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3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9" grpId="0"/>
      <p:bldP spid="20" grpId="0"/>
      <p:bldP spid="21" grpId="0"/>
      <p:bldP spid="13" grpId="0"/>
      <p:bldP spid="15" grpId="0"/>
      <p:bldP spid="16" grpId="0"/>
      <p:bldP spid="18" grpId="0"/>
      <p:bldP spid="23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71600" y="332656"/>
                <a:ext cx="3776162" cy="931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sz="24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s-CO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sz="24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s-C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es-CO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s-CO" sz="24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𝟔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s-CO" sz="2400" b="1" i="1" smtClean="0">
                                  <a:latin typeface="Cambria Math"/>
                                </a:rPr>
                                <m:t>𝒅𝒚𝒅𝒙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32656"/>
                <a:ext cx="3776162" cy="931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331640" y="1628800"/>
                <a:ext cx="5992410" cy="103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40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O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4000" i="1">
                            <a:latin typeface="Cambria Math"/>
                          </a:rPr>
                          <m:t>−2</m:t>
                        </m:r>
                      </m:sub>
                      <m:sup>
                        <m:r>
                          <a:rPr lang="es-CO" sz="4000" i="1">
                            <a:latin typeface="Cambria Math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es-CO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CO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s-CO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𝑥𝑦</m:t>
                                    </m:r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O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O" sz="40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s-CO" sz="4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lang="es-CO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O" sz="4000" i="1"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s-CO" sz="40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s-CO" sz="40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s-CO" sz="4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s-CO" sz="4000" i="1">
                                    <a:latin typeface="Cambria Math"/>
                                  </a:rPr>
                                  <m:t>+6</m:t>
                                </m:r>
                              </m:sup>
                            </m:sSubSup>
                          </m:e>
                        </m:d>
                        <m:r>
                          <a:rPr lang="es-CO" sz="4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s-CO" sz="40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628800"/>
                <a:ext cx="5992410" cy="1037656"/>
              </a:xfrm>
              <a:prstGeom prst="rect">
                <a:avLst/>
              </a:prstGeom>
              <a:blipFill rotWithShape="1">
                <a:blip r:embed="rId3"/>
                <a:stretch>
                  <a:fillRect l="-3561" b="-1117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-252536" y="3246392"/>
                <a:ext cx="9577064" cy="929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400" i="1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es-CO" sz="24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s-CO" sz="2400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+6</m:t>
                                      </m:r>
                                    </m:e>
                                  </m:d>
                                  <m:r>
                                    <a:rPr lang="es-CO" sz="2400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(3</m:t>
                                      </m:r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+6)</m:t>
                                      </m:r>
                                    </m:e>
                                    <m:sup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CO" sz="24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s-CO" sz="2400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s-CO" sz="2400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CO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CO" sz="2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CO" sz="2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s-CO" sz="24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3246392"/>
                <a:ext cx="9577064" cy="9298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0" y="4581128"/>
                <a:ext cx="9144000" cy="10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i="1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es-CO" sz="28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s-C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i="1">
                                      <a:latin typeface="Cambria Math"/>
                                    </a:rPr>
                                    <m:t>21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+60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+36</m:t>
                                  </m:r>
                                </m:e>
                              </m:d>
                              <m:r>
                                <a:rPr lang="es-CO" sz="28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+8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+12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s-CO" sz="28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81128"/>
                <a:ext cx="9144000" cy="10694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3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403648" y="404664"/>
                <a:ext cx="6133602" cy="1069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i="1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es-CO" sz="28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s-C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i="1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O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O" sz="2800" i="1">
                                  <a:latin typeface="Cambria Math"/>
                                </a:rPr>
                                <m:t>+60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+36−8</m:t>
                              </m:r>
                              <m:sSup>
                                <m:sSup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O" sz="28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O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O" sz="28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es-CO" sz="28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04664"/>
                <a:ext cx="6133602" cy="10694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1430466" y="1988840"/>
                <a:ext cx="6155916" cy="1361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s-CO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i="1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+30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+36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CO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CO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CO" sz="28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CO" sz="2800" i="1">
                                  <a:latin typeface="Cambria Math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s-CO" sz="28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  <m:sup/>
                      </m:sSup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66" y="1988840"/>
                <a:ext cx="6155916" cy="13619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449969" y="3991864"/>
                <a:ext cx="45401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−10,8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−1,6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=−9,2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69" y="3991864"/>
                <a:ext cx="454015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6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619672" y="404664"/>
                <a:ext cx="3662669" cy="931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sz="2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s-CO" sz="24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nary>
                            <m:naryPr>
                              <m:ctrlPr>
                                <a:rPr lang="es-CO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s-C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es-CO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s-CO" sz="24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s-CO" sz="2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s-CO" sz="24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s-CO" sz="2400" b="1" i="1" smtClean="0">
                                  <a:latin typeface="Cambria Math"/>
                                </a:rPr>
                                <m:t>𝒅𝒚𝒅𝒙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4664"/>
                <a:ext cx="3662669" cy="931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1331640" y="1628800"/>
                <a:ext cx="5992410" cy="103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40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O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4000" i="1">
                            <a:latin typeface="Cambria Math"/>
                          </a:rPr>
                          <m:t>−</m:t>
                        </m:r>
                        <m:r>
                          <a:rPr lang="es-CO" sz="4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CO" sz="40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s-CO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CO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s-CO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𝑥𝑦</m:t>
                                    </m:r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O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O" sz="40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s-CO" sz="4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lang="es-CO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O" sz="4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O" sz="4000" i="1"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s-CO" sz="40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s-CO" sz="4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  <m:r>
                          <a:rPr lang="es-CO" sz="4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s-CO" sz="4000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628800"/>
                <a:ext cx="5992410" cy="1037656"/>
              </a:xfrm>
              <a:prstGeom prst="rect">
                <a:avLst/>
              </a:prstGeom>
              <a:blipFill rotWithShape="1">
                <a:blip r:embed="rId3"/>
                <a:stretch>
                  <a:fillRect l="-3561" b="-1117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-252536" y="3246392"/>
                <a:ext cx="9577064" cy="929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400" i="1">
                              <a:latin typeface="Cambria Math"/>
                            </a:rPr>
                            <m:t>−</m:t>
                          </m:r>
                          <m:r>
                            <a:rPr lang="es-CO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s-CO" sz="2400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s-CO" sz="2400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  <m:r>
                                    <a:rPr lang="es-CO" sz="2400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(3)</m:t>
                                      </m:r>
                                    </m:e>
                                    <m:sup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CO" sz="24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s-CO" sz="2400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s-CO" sz="2400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CO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CO" sz="2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CO" sz="2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  <m:r>
                                            <a:rPr lang="es-CO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s-CO" sz="24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3246392"/>
                <a:ext cx="9577064" cy="9298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0" y="4581128"/>
                <a:ext cx="9144000" cy="10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i="1">
                              <a:latin typeface="Cambria Math"/>
                            </a:rPr>
                            <m:t>−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s-CO" sz="2800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s-C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s-CO" sz="28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  <m:r>
                                <a:rPr lang="es-CO" sz="28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+8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+12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s-CO" sz="28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81128"/>
                <a:ext cx="9144000" cy="10694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6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403648" y="404664"/>
                <a:ext cx="3941785" cy="1069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2800" i="1">
                              <a:latin typeface="Cambria Math"/>
                            </a:rPr>
                            <m:t>−</m:t>
                          </m:r>
                          <m:r>
                            <a:rPr lang="es-CO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s-CO" sz="2800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s-C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i="1">
                                  <a:latin typeface="Cambria Math"/>
                                </a:rPr>
                                <m:t>9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sz="2800" i="1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O" sz="28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O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O" sz="28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es-CO" sz="28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04664"/>
                <a:ext cx="3941785" cy="10694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1430466" y="1988840"/>
                <a:ext cx="3619003" cy="1361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s-CO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9−2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CO" sz="28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CO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CO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CO" sz="28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CO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CO" sz="28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  <m:sup/>
                      </m:sSup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66" y="1988840"/>
                <a:ext cx="3619003" cy="13619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449969" y="3991864"/>
                <a:ext cx="3805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6,8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/>
                            </a:rPr>
                            <m:t>7,2</m:t>
                          </m:r>
                        </m:e>
                      </m:d>
                      <m:r>
                        <a:rPr lang="es-CO" sz="2800" b="0" i="1" smtClean="0">
                          <a:latin typeface="Cambria Math"/>
                        </a:rPr>
                        <m:t>=−0,4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69" y="3991864"/>
                <a:ext cx="38059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083552" y="4797152"/>
                <a:ext cx="5674054" cy="953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400" b="0" i="1" smtClean="0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s-CO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2400" b="0" i="1" smtClean="0">
                              <a:latin typeface="Cambria Math"/>
                            </a:rPr>
                            <m:t>𝑑𝑦𝑑𝑥</m:t>
                          </m:r>
                          <m:r>
                            <a:rPr lang="es-CO" sz="2400" b="0" i="1" smtClean="0">
                              <a:latin typeface="Cambria Math"/>
                            </a:rPr>
                            <m:t>=−9,2−0,4=−9,6</m:t>
                          </m:r>
                        </m:e>
                      </m:nary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52" y="4797152"/>
                <a:ext cx="5674054" cy="9531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4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476672"/>
            <a:ext cx="184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Evaluar la integral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339752" y="990817"/>
                <a:ext cx="3478581" cy="1121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CO" sz="2800" b="0" i="1" smtClean="0">
                                  <a:latin typeface="Cambria Math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s-CO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  <m:e>
                              <m:f>
                                <m:fPr>
                                  <m:ctrlPr>
                                    <a:rPr lang="es-CO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s-CO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4−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𝑑𝑦𝑑𝑥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990817"/>
                <a:ext cx="3478581" cy="11213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899592" y="2492896"/>
            <a:ext cx="6219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/>
              <a:t>Si intentamos resolver la  integral directamente, 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312043" y="3068960"/>
                <a:ext cx="4243726" cy="120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𝑥</m:t>
                              </m:r>
                              <m:nary>
                                <m:naryPr>
                                  <m:ctrlPr>
                                    <a:rPr lang="es-CO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CO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s-CO" sz="2800" i="1">
                                      <a:latin typeface="Cambria Math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  <m:e>
                                  <m:f>
                                    <m:fPr>
                                      <m:ctrlPr>
                                        <a:rPr lang="es-C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CO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CO" sz="28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s-CO" sz="2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4−</m:t>
                                      </m:r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s-CO" sz="2800" b="0" i="1" smtClean="0">
                                  <a:latin typeface="Cambria Math"/>
                                </a:rPr>
                                <m:t>𝑑𝑦</m:t>
                              </m:r>
                            </m:e>
                          </m:d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43" y="3068960"/>
                <a:ext cx="4243726" cy="12069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807333" y="4941168"/>
            <a:ext cx="7941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Vemos que la integral con respecto a y, es muy compleja de resolver, para simplificar los cálculos  hacemos un intercambio de diferenciales,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6208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36712"/>
            <a:ext cx="344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Dibujamos la región de integración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38" y="1412776"/>
            <a:ext cx="280035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719964" y="57058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64" y="5705872"/>
                <a:ext cx="37542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844667" y="137577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67" y="1375770"/>
                <a:ext cx="37542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565159" y="1801064"/>
                <a:ext cx="133395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𝒚</m:t>
                      </m:r>
                      <m:r>
                        <a:rPr lang="es-CO" b="1" i="1" smtClean="0">
                          <a:latin typeface="Cambria Math"/>
                        </a:rPr>
                        <m:t>=</m:t>
                      </m:r>
                      <m:r>
                        <a:rPr lang="es-CO" b="1" i="1" smtClean="0">
                          <a:latin typeface="Cambria Math"/>
                        </a:rPr>
                        <m:t>𝟒</m:t>
                      </m:r>
                      <m:r>
                        <a:rPr lang="es-CO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s-CO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CO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59" y="1801064"/>
                <a:ext cx="1333955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172957" y="2589054"/>
                <a:ext cx="1394869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𝒙</m:t>
                      </m:r>
                      <m:r>
                        <a:rPr lang="es-CO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O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CO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s-CO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s-CO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57" y="2589054"/>
                <a:ext cx="1394869" cy="427746"/>
              </a:xfrm>
              <a:prstGeom prst="rect">
                <a:avLst/>
              </a:prstGeom>
              <a:blipFill rotWithShape="1"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CuadroTexto"/>
          <p:cNvSpPr txBox="1"/>
          <p:nvPr/>
        </p:nvSpPr>
        <p:spPr>
          <a:xfrm>
            <a:off x="5652121" y="174510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Trabajamos con los limites de integración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5796136" y="3018546"/>
                <a:ext cx="1834092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𝟎</m:t>
                      </m:r>
                      <m:r>
                        <a:rPr lang="es-CO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s-CO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s-CO" b="1" i="1" smtClean="0"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s-CO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s-CO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s-CO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O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018546"/>
                <a:ext cx="1834092" cy="427746"/>
              </a:xfrm>
              <a:prstGeom prst="rect">
                <a:avLst/>
              </a:prstGeom>
              <a:blipFill rotWithShape="1"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6084932" y="3773886"/>
                <a:ext cx="1252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/>
                        </a:rPr>
                        <m:t>𝟎</m:t>
                      </m:r>
                      <m:r>
                        <a:rPr lang="es-CO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s-CO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s-CO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s-CO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32" y="3773886"/>
                <a:ext cx="125226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6228185" y="49411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Desarrollamos la integral en la forma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73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99592" y="548680"/>
                <a:ext cx="7884274" cy="11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nary>
                            <m:nary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ad>
                                <m:radPr>
                                  <m:degHide m:val="on"/>
                                  <m:ctrlPr>
                                    <a:rPr lang="es-CO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4−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rad>
                            </m:sup>
                            <m:e>
                              <m:f>
                                <m:fPr>
                                  <m:ctrlPr>
                                    <a:rPr lang="es-CO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s-CO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4−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s-CO" sz="2800" b="0" i="1" smtClean="0">
                          <a:latin typeface="Cambria Math"/>
                        </a:rPr>
                        <m:t>𝑑𝑥𝑑𝑦</m:t>
                      </m:r>
                      <m:r>
                        <a:rPr lang="es-CO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O" sz="2800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CO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4−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nary>
                            <m:naryPr>
                              <m:ctrlP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ad>
                                <m:radPr>
                                  <m:degHide m:val="on"/>
                                  <m:ctrlPr>
                                    <a:rPr lang="es-CO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4−</m:t>
                                  </m:r>
                                  <m:r>
                                    <a:rPr lang="es-CO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rad>
                            </m:sup>
                            <m:e>
                              <m:r>
                                <a:rPr lang="es-CO" sz="2800" b="0" i="1" smtClean="0">
                                  <a:latin typeface="Cambria Math"/>
                                </a:rPr>
                                <m:t>𝑥𝑑𝑥</m:t>
                              </m:r>
                            </m:e>
                          </m:nary>
                          <m:r>
                            <a:rPr lang="es-CO" sz="2800" b="0" i="1" smtClean="0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48680"/>
                <a:ext cx="7884274" cy="11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3979958" y="2204864"/>
                <a:ext cx="5164042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O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s-CO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3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CO" sz="3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s-CO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CO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O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s-CO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ad>
                                <m:radPr>
                                  <m:degHide m:val="on"/>
                                  <m:ctrlP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sup>
                          </m:sSubSup>
                          <m:r>
                            <a:rPr lang="es-CO" sz="3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58" y="2204864"/>
                <a:ext cx="5164042" cy="13671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979958" y="4077072"/>
                <a:ext cx="5014578" cy="1225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O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s-CO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s-CO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s-CO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32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58" y="4077072"/>
                <a:ext cx="5014578" cy="12255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5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62703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La altura de cada columna esta determinada por la superficie</a:t>
            </a:r>
            <a:endParaRPr lang="es-CO" sz="2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23012" r="51577" b="22660"/>
          <a:stretch/>
        </p:blipFill>
        <p:spPr bwMode="auto">
          <a:xfrm>
            <a:off x="1907704" y="1443533"/>
            <a:ext cx="4680520" cy="52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5264785" y="3797887"/>
                <a:ext cx="1910010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h</m:t>
                      </m:r>
                      <m:r>
                        <a:rPr lang="es-CO" sz="2400" b="0" i="1" smtClean="0">
                          <a:latin typeface="Cambria Math"/>
                        </a:rPr>
                        <m:t>=</m:t>
                      </m:r>
                      <m:r>
                        <a:rPr lang="es-CO" sz="2400" b="0" i="1" smtClean="0">
                          <a:latin typeface="Cambria Math"/>
                        </a:rPr>
                        <m:t>𝑓</m:t>
                      </m:r>
                      <m:r>
                        <a:rPr lang="es-CO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s-CO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s-CO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85" y="3797887"/>
                <a:ext cx="1910010" cy="491417"/>
              </a:xfrm>
              <a:prstGeom prst="rect">
                <a:avLst/>
              </a:prstGeom>
              <a:blipFill rotWithShape="1">
                <a:blip r:embed="rId3"/>
                <a:stretch>
                  <a:fillRect r="-319" b="-1111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6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3491880" y="476672"/>
                <a:ext cx="4499565" cy="1225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O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s-CO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CO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r>
                                    <a:rPr lang="es-CO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s-CO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3200" i="1"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lang="es-CO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32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76672"/>
                <a:ext cx="4499565" cy="12255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635896" y="2348880"/>
                <a:ext cx="2049407" cy="1210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O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O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O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s-CO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s-CO" sz="32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348880"/>
                <a:ext cx="2049407" cy="12101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3695645" y="3933056"/>
                <a:ext cx="2209195" cy="2233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CO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CO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CO" sz="3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s-CO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O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s-CO" sz="3600" i="1" dirty="0" smtClean="0"/>
              </a:p>
              <a:p>
                <a:endParaRPr lang="es-CO" sz="3600" i="1" dirty="0" smtClean="0"/>
              </a:p>
              <a:p>
                <a:r>
                  <a:rPr lang="es-CO" sz="3600" dirty="0" smtClean="0"/>
                  <a:t>   </a:t>
                </a:r>
                <a14:m>
                  <m:oMath xmlns:m="http://schemas.openxmlformats.org/officeDocument/2006/math">
                    <m:r>
                      <a:rPr lang="es-CO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O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sz="3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O" sz="3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s-CO" sz="36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45" y="3933056"/>
                <a:ext cx="2209195" cy="2233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1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62703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El volumen de cada columna, viene dada por la expresión  </a:t>
            </a:r>
            <a:endParaRPr lang="es-CO" sz="2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23012" r="51577" b="22660"/>
          <a:stretch/>
        </p:blipFill>
        <p:spPr bwMode="auto">
          <a:xfrm>
            <a:off x="395536" y="1454129"/>
            <a:ext cx="4680520" cy="52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5332011" y="3422801"/>
                <a:ext cx="3636700" cy="631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32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s-CO" sz="3200" b="1" i="1" smtClean="0"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s-CO" sz="3200" b="1" i="1" smtClean="0">
                          <a:latin typeface="Cambria Math"/>
                        </a:rPr>
                        <m:t>=</m:t>
                      </m:r>
                      <m:r>
                        <a:rPr lang="es-CO" sz="3200" b="1" i="1" smtClean="0">
                          <a:latin typeface="Cambria Math"/>
                        </a:rPr>
                        <m:t>𝒇</m:t>
                      </m:r>
                      <m:r>
                        <a:rPr lang="es-CO" sz="32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s-CO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32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s-CO" sz="32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s-CO" sz="3200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s-CO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32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s-CO" sz="32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s-CO" sz="3200" b="1" i="1" smtClean="0">
                          <a:latin typeface="Cambria Math"/>
                        </a:rPr>
                        <m:t>)</m:t>
                      </m:r>
                      <m:r>
                        <a:rPr lang="es-CO" sz="3200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s-CO" sz="32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O" sz="32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s-CO" sz="3200" b="1" i="1" smtClean="0">
                              <a:latin typeface="Cambria Math"/>
                              <a:ea typeface="Cambria Math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s-CO" sz="3200" b="1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11" y="3422801"/>
                <a:ext cx="3636700" cy="6313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220072" y="1844823"/>
                <a:ext cx="3578094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s-CO" sz="2400" b="1" i="1" smtClean="0"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s-CO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O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1" i="1" smtClean="0">
                              <a:latin typeface="Cambria Math"/>
                            </a:rPr>
                            <m:t>𝑨𝒓𝒆𝒂</m:t>
                          </m:r>
                        </m:e>
                        <m:sub>
                          <m:r>
                            <a:rPr lang="es-CO" sz="2400" b="1" i="1" smtClean="0">
                              <a:latin typeface="Cambria Math"/>
                            </a:rPr>
                            <m:t>𝒃𝒂𝒔𝒆</m:t>
                          </m:r>
                        </m:sub>
                      </m:sSub>
                      <m:r>
                        <a:rPr lang="es-CO" sz="2400" b="1" i="1" smtClean="0">
                          <a:latin typeface="Cambria Math"/>
                        </a:rPr>
                        <m:t>∗</m:t>
                      </m:r>
                      <m:r>
                        <a:rPr lang="es-CO" sz="2400" b="1" i="1" smtClean="0">
                          <a:latin typeface="Cambria Math"/>
                        </a:rPr>
                        <m:t>𝑨𝒍𝒕𝒖𝒓𝒂</m:t>
                      </m:r>
                    </m:oMath>
                  </m:oMathPara>
                </a14:m>
                <a:endParaRPr lang="es-CO" sz="2400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44823"/>
                <a:ext cx="3578094" cy="496674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t="20361" r="52023" b="43390"/>
          <a:stretch/>
        </p:blipFill>
        <p:spPr bwMode="auto">
          <a:xfrm>
            <a:off x="1187624" y="1700808"/>
            <a:ext cx="6192688" cy="437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9" y="47667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Dibujamos las columnas sobre cada subregión, hasta completar toda la región D.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160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9" y="47667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Dibujamos las columnas sobre cada subregión, hasta completar toda la región D.</a:t>
            </a:r>
            <a:endParaRPr lang="es-CO" sz="28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 t="19981" r="52342" b="42519"/>
          <a:stretch/>
        </p:blipFill>
        <p:spPr bwMode="auto">
          <a:xfrm>
            <a:off x="1403648" y="1628800"/>
            <a:ext cx="5510127" cy="429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1113</Words>
  <Application>Microsoft Office PowerPoint</Application>
  <PresentationFormat>Presentación en pantalla (4:3)</PresentationFormat>
  <Paragraphs>288</Paragraphs>
  <Slides>60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5" baseType="lpstr">
      <vt:lpstr>Arial</vt:lpstr>
      <vt:lpstr>Arial Black</vt:lpstr>
      <vt:lpstr>Calibri</vt:lpstr>
      <vt:lpstr>Cambria Math</vt:lpstr>
      <vt:lpstr>Tema de Office</vt:lpstr>
      <vt:lpstr>INTEGRALES DOBLES SOBRE REGIONES RECTANGULARES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Usuario de Windows</cp:lastModifiedBy>
  <cp:revision>53</cp:revision>
  <dcterms:created xsi:type="dcterms:W3CDTF">2016-11-05T01:44:25Z</dcterms:created>
  <dcterms:modified xsi:type="dcterms:W3CDTF">2018-11-14T09:12:46Z</dcterms:modified>
</cp:coreProperties>
</file>